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88" r:id="rId1"/>
  </p:sldMasterIdLst>
  <p:sldIdLst>
    <p:sldId id="256" r:id="rId2"/>
    <p:sldId id="273" r:id="rId3"/>
    <p:sldId id="257" r:id="rId4"/>
    <p:sldId id="266" r:id="rId5"/>
    <p:sldId id="260" r:id="rId6"/>
    <p:sldId id="261" r:id="rId7"/>
    <p:sldId id="265" r:id="rId8"/>
    <p:sldId id="267" r:id="rId9"/>
    <p:sldId id="262" r:id="rId10"/>
    <p:sldId id="263" r:id="rId11"/>
    <p:sldId id="269" r:id="rId12"/>
    <p:sldId id="270" r:id="rId13"/>
    <p:sldId id="271" r:id="rId14"/>
    <p:sldId id="272" r:id="rId15"/>
    <p:sldId id="25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9" r:id="rId1"/>
    <p:sldLayoutId id="2147484190" r:id="rId2"/>
    <p:sldLayoutId id="2147484191" r:id="rId3"/>
    <p:sldLayoutId id="2147484192" r:id="rId4"/>
    <p:sldLayoutId id="2147484193" r:id="rId5"/>
    <p:sldLayoutId id="2147484194" r:id="rId6"/>
    <p:sldLayoutId id="2147484195" r:id="rId7"/>
    <p:sldLayoutId id="2147484196" r:id="rId8"/>
    <p:sldLayoutId id="2147484197" r:id="rId9"/>
    <p:sldLayoutId id="2147484198" r:id="rId10"/>
    <p:sldLayoutId id="2147484199" r:id="rId11"/>
  </p:sldLayoutIdLst>
  <p:transition spd="slow">
    <p:push dir="u"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tourlib.net/wto/WTO_highlights_2012.pdf" TargetMode="External"/><Relationship Id="rId2" Type="http://schemas.openxmlformats.org/officeDocument/2006/relationships/hyperlink" Target="http://mkt.unwto.org/sites/all/files/docpdf/unwtohighlights11enlr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660672"/>
            <a:ext cx="7406640" cy="1472184"/>
          </a:xfrm>
        </p:spPr>
        <p:txBody>
          <a:bodyPr/>
          <a:lstStyle/>
          <a:p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«</a:t>
            </a:r>
            <a:r>
              <a:rPr lang="ru-RU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Світовий</a:t>
            </a:r>
            <a:r>
              <a:rPr lang="ru-RU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ринок</a:t>
            </a:r>
            <a:r>
              <a:rPr lang="ru-RU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туристичних</a:t>
            </a:r>
            <a:r>
              <a:rPr lang="ru-RU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послуг</a:t>
            </a:r>
            <a:r>
              <a:rPr lang="ru-RU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»</a:t>
            </a:r>
            <a:endParaRPr lang="ru-RU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71592" y="4437112"/>
            <a:ext cx="3672408" cy="1824608"/>
          </a:xfrm>
        </p:spPr>
        <p:txBody>
          <a:bodyPr>
            <a:normAutofit fontScale="92500"/>
          </a:bodyPr>
          <a:lstStyle/>
          <a:p>
            <a:pPr>
              <a:lnSpc>
                <a:spcPct val="160000"/>
              </a:lnSpc>
              <a:defRPr/>
            </a:pPr>
            <a:r>
              <a:rPr lang="uk-UA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Спеціальність «Туризм»</a:t>
            </a:r>
          </a:p>
          <a:p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i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276872"/>
            <a:ext cx="3456384" cy="3278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9982071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052736"/>
            <a:ext cx="7920880" cy="561662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800" dirty="0" err="1" smtClean="0"/>
              <a:t>динаміки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відтворює</a:t>
            </a:r>
            <a:r>
              <a:rPr lang="ru-RU" sz="2800" dirty="0"/>
              <a:t> </a:t>
            </a:r>
            <a:r>
              <a:rPr lang="ru-RU" sz="2800" dirty="0" err="1"/>
              <a:t>часовий</a:t>
            </a:r>
            <a:r>
              <a:rPr lang="ru-RU" sz="2800" dirty="0"/>
              <a:t> вектор </a:t>
            </a:r>
            <a:r>
              <a:rPr lang="ru-RU" sz="2800" dirty="0" err="1"/>
              <a:t>розвитку</a:t>
            </a:r>
            <a:r>
              <a:rPr lang="ru-RU" sz="2800" dirty="0"/>
              <a:t> </a:t>
            </a:r>
            <a:r>
              <a:rPr lang="ru-RU" sz="2800" dirty="0" err="1"/>
              <a:t>туристичного</a:t>
            </a:r>
            <a:r>
              <a:rPr lang="ru-RU" sz="2800" dirty="0"/>
              <a:t> </a:t>
            </a:r>
            <a:r>
              <a:rPr lang="ru-RU" sz="2800" dirty="0" err="1"/>
              <a:t>процесу</a:t>
            </a:r>
            <a:r>
              <a:rPr lang="ru-RU" sz="2800" dirty="0"/>
              <a:t> та </a:t>
            </a:r>
            <a:r>
              <a:rPr lang="ru-RU" sz="2800" dirty="0" err="1"/>
              <a:t>структурні</a:t>
            </a:r>
            <a:r>
              <a:rPr lang="ru-RU" sz="2800" dirty="0"/>
              <a:t> </a:t>
            </a:r>
            <a:r>
              <a:rPr lang="ru-RU" sz="2800" dirty="0" err="1"/>
              <a:t>зрушення</a:t>
            </a:r>
            <a:r>
              <a:rPr lang="ru-RU" sz="2800" dirty="0"/>
              <a:t>: </a:t>
            </a:r>
            <a:r>
              <a:rPr lang="ru-RU" sz="2800" dirty="0" err="1"/>
              <a:t>прискорення</a:t>
            </a:r>
            <a:r>
              <a:rPr lang="ru-RU" sz="2800" dirty="0"/>
              <a:t> </a:t>
            </a:r>
            <a:r>
              <a:rPr lang="ru-RU" sz="2800" dirty="0" err="1"/>
              <a:t>темпів</a:t>
            </a:r>
            <a:r>
              <a:rPr lang="ru-RU" sz="2800" dirty="0"/>
              <a:t> </a:t>
            </a:r>
            <a:r>
              <a:rPr lang="ru-RU" sz="2800" dirty="0" err="1"/>
              <a:t>розвитку</a:t>
            </a:r>
            <a:r>
              <a:rPr lang="ru-RU" sz="2800" dirty="0"/>
              <a:t> </a:t>
            </a:r>
            <a:r>
              <a:rPr lang="ru-RU" sz="2800" dirty="0" err="1"/>
              <a:t>індустрії</a:t>
            </a:r>
            <a:r>
              <a:rPr lang="ru-RU" sz="2800" dirty="0"/>
              <a:t> туризму </a:t>
            </a:r>
            <a:r>
              <a:rPr lang="ru-RU" sz="2800" dirty="0" err="1"/>
              <a:t>свідчить</a:t>
            </a:r>
            <a:r>
              <a:rPr lang="ru-RU" sz="2800" dirty="0"/>
              <a:t> про </a:t>
            </a:r>
            <a:r>
              <a:rPr lang="ru-RU" sz="2800" dirty="0" err="1"/>
              <a:t>ефективність</a:t>
            </a:r>
            <a:r>
              <a:rPr lang="ru-RU" sz="2800" dirty="0"/>
              <a:t> </a:t>
            </a:r>
            <a:r>
              <a:rPr lang="ru-RU" sz="2800" dirty="0" err="1"/>
              <a:t>національної</a:t>
            </a:r>
            <a:r>
              <a:rPr lang="ru-RU" sz="2800" dirty="0"/>
              <a:t> </a:t>
            </a:r>
            <a:r>
              <a:rPr lang="ru-RU" sz="2800" dirty="0" err="1"/>
              <a:t>туристичної</a:t>
            </a:r>
            <a:r>
              <a:rPr lang="ru-RU" sz="2800" dirty="0"/>
              <a:t> </a:t>
            </a:r>
            <a:r>
              <a:rPr lang="ru-RU" sz="2800" dirty="0" err="1"/>
              <a:t>політики</a:t>
            </a:r>
            <a:r>
              <a:rPr lang="ru-RU" sz="2800" dirty="0"/>
              <a:t> на </a:t>
            </a:r>
            <a:r>
              <a:rPr lang="ru-RU" sz="2800" dirty="0" err="1"/>
              <a:t>зовнішніх</a:t>
            </a:r>
            <a:r>
              <a:rPr lang="ru-RU" sz="2800" dirty="0"/>
              <a:t> ринках </a:t>
            </a:r>
            <a:r>
              <a:rPr lang="ru-RU" sz="2800" dirty="0" err="1"/>
              <a:t>міжнародного</a:t>
            </a:r>
            <a:r>
              <a:rPr lang="ru-RU" sz="2800" dirty="0"/>
              <a:t> туризму, а </a:t>
            </a:r>
            <a:r>
              <a:rPr lang="ru-RU" sz="2800" dirty="0" err="1"/>
              <a:t>зростання</a:t>
            </a:r>
            <a:r>
              <a:rPr lang="ru-RU" sz="2800" dirty="0"/>
              <a:t> </a:t>
            </a:r>
            <a:r>
              <a:rPr lang="ru-RU" sz="2800" dirty="0" err="1"/>
              <a:t>споживання</a:t>
            </a:r>
            <a:r>
              <a:rPr lang="ru-RU" sz="2800" dirty="0"/>
              <a:t> </a:t>
            </a:r>
            <a:r>
              <a:rPr lang="ru-RU" sz="2800" dirty="0" err="1"/>
              <a:t>туристичних</a:t>
            </a:r>
            <a:r>
              <a:rPr lang="ru-RU" sz="2800" dirty="0"/>
              <a:t> </a:t>
            </a:r>
            <a:r>
              <a:rPr lang="ru-RU" sz="2800" dirty="0" err="1"/>
              <a:t>послуг</a:t>
            </a:r>
            <a:r>
              <a:rPr lang="ru-RU" sz="2800" dirty="0"/>
              <a:t> </a:t>
            </a:r>
            <a:r>
              <a:rPr lang="ru-RU" sz="2800" dirty="0" err="1"/>
              <a:t>місцевим</a:t>
            </a:r>
            <a:r>
              <a:rPr lang="ru-RU" sz="2800" dirty="0"/>
              <a:t> </a:t>
            </a:r>
            <a:r>
              <a:rPr lang="ru-RU" sz="2800" dirty="0" err="1"/>
              <a:t>населенням</a:t>
            </a:r>
            <a:r>
              <a:rPr lang="ru-RU" sz="2800" dirty="0"/>
              <a:t> - про </a:t>
            </a:r>
            <a:r>
              <a:rPr lang="ru-RU" sz="2800" dirty="0" err="1"/>
              <a:t>загальні</a:t>
            </a:r>
            <a:r>
              <a:rPr lang="ru-RU" sz="2800" dirty="0"/>
              <a:t> </a:t>
            </a:r>
            <a:r>
              <a:rPr lang="ru-RU" sz="2800" dirty="0" err="1"/>
              <a:t>соціально-економічні</a:t>
            </a:r>
            <a:r>
              <a:rPr lang="ru-RU" sz="2800" dirty="0"/>
              <a:t> </a:t>
            </a:r>
            <a:r>
              <a:rPr lang="ru-RU" sz="2800" dirty="0" err="1"/>
              <a:t>зрушення</a:t>
            </a:r>
            <a:r>
              <a:rPr lang="ru-RU" sz="2800" dirty="0"/>
              <a:t> і </a:t>
            </a:r>
            <a:r>
              <a:rPr lang="ru-RU" sz="2800" dirty="0" err="1"/>
              <a:t>зміни</a:t>
            </a:r>
            <a:r>
              <a:rPr lang="ru-RU" sz="2800" dirty="0"/>
              <a:t> умов та стилю </a:t>
            </a:r>
            <a:r>
              <a:rPr lang="ru-RU" sz="2800" dirty="0" err="1"/>
              <a:t>життя</a:t>
            </a:r>
            <a:r>
              <a:rPr lang="ru-RU" sz="2800" dirty="0"/>
              <a:t> і, в </a:t>
            </a:r>
            <a:r>
              <a:rPr lang="ru-RU" sz="2800" dirty="0" err="1"/>
              <a:t>кінцевому</a:t>
            </a:r>
            <a:r>
              <a:rPr lang="ru-RU" sz="2800" dirty="0"/>
              <a:t> </a:t>
            </a:r>
            <a:r>
              <a:rPr lang="ru-RU" sz="2800" dirty="0" err="1"/>
              <a:t>виразі</a:t>
            </a:r>
            <a:r>
              <a:rPr lang="ru-RU" sz="2800" dirty="0"/>
              <a:t>, в </a:t>
            </a:r>
            <a:r>
              <a:rPr lang="ru-RU" sz="2800" dirty="0" err="1"/>
              <a:t>прилученні</a:t>
            </a:r>
            <a:r>
              <a:rPr lang="ru-RU" sz="2800" dirty="0"/>
              <a:t> до </a:t>
            </a:r>
            <a:r>
              <a:rPr lang="ru-RU" sz="2800" dirty="0" err="1"/>
              <a:t>світового</a:t>
            </a:r>
            <a:r>
              <a:rPr lang="ru-RU" sz="2800" dirty="0"/>
              <a:t> </a:t>
            </a:r>
            <a:r>
              <a:rPr lang="ru-RU" sz="2800" dirty="0" err="1"/>
              <a:t>туристичного</a:t>
            </a:r>
            <a:r>
              <a:rPr lang="ru-RU" sz="2800" dirty="0"/>
              <a:t> </a:t>
            </a:r>
            <a:r>
              <a:rPr lang="ru-RU" sz="2800" dirty="0" err="1"/>
              <a:t>процесу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1744881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332656"/>
            <a:ext cx="7746064" cy="6336704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Національний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ринок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туристичних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послуг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/>
              <a:t>є </a:t>
            </a:r>
            <a:r>
              <a:rPr lang="ru-RU" sz="2400" dirty="0" err="1"/>
              <a:t>ключовим</a:t>
            </a:r>
            <a:r>
              <a:rPr lang="ru-RU" sz="2400" dirty="0"/>
              <a:t> в </a:t>
            </a:r>
            <a:r>
              <a:rPr lang="ru-RU" sz="2400" dirty="0" err="1"/>
              <a:t>суспільно-географічному</a:t>
            </a:r>
            <a:r>
              <a:rPr lang="ru-RU" sz="2400" dirty="0"/>
              <a:t> </a:t>
            </a:r>
            <a:r>
              <a:rPr lang="ru-RU" sz="2400" dirty="0" err="1"/>
              <a:t>дослідженні</a:t>
            </a:r>
            <a:r>
              <a:rPr lang="ru-RU" sz="2400" dirty="0"/>
              <a:t> туризму,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визначається</a:t>
            </a:r>
            <a:r>
              <a:rPr lang="ru-RU" sz="2400" dirty="0"/>
              <a:t>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зовнішніми</a:t>
            </a:r>
            <a:r>
              <a:rPr lang="ru-RU" sz="2400" dirty="0"/>
              <a:t> та </a:t>
            </a:r>
            <a:r>
              <a:rPr lang="ru-RU" sz="2400" dirty="0" err="1"/>
              <a:t>внутрішніми</a:t>
            </a:r>
            <a:r>
              <a:rPr lang="ru-RU" sz="2400" dirty="0"/>
              <a:t> </a:t>
            </a:r>
            <a:r>
              <a:rPr lang="ru-RU" sz="2400" dirty="0" err="1"/>
              <a:t>функціями</a:t>
            </a:r>
            <a:r>
              <a:rPr lang="ru-RU" sz="2400" dirty="0"/>
              <a:t>. </a:t>
            </a:r>
            <a:r>
              <a:rPr lang="ru-RU" sz="2400" dirty="0" err="1"/>
              <a:t>Саме</a:t>
            </a:r>
            <a:r>
              <a:rPr lang="ru-RU" sz="2400" dirty="0"/>
              <a:t> </a:t>
            </a:r>
            <a:r>
              <a:rPr lang="ru-RU" sz="2400" dirty="0" err="1"/>
              <a:t>розвиток</a:t>
            </a:r>
            <a:r>
              <a:rPr lang="ru-RU" sz="2400" dirty="0"/>
              <a:t> </a:t>
            </a:r>
            <a:r>
              <a:rPr lang="ru-RU" sz="2400" dirty="0" err="1"/>
              <a:t>внутрішнього</a:t>
            </a:r>
            <a:r>
              <a:rPr lang="ru-RU" sz="2400" dirty="0"/>
              <a:t> ринку </a:t>
            </a:r>
            <a:r>
              <a:rPr lang="ru-RU" sz="2400" dirty="0" err="1"/>
              <a:t>забезпечує</a:t>
            </a:r>
            <a:r>
              <a:rPr lang="ru-RU" sz="2400" dirty="0"/>
              <a:t> </a:t>
            </a:r>
            <a:r>
              <a:rPr lang="ru-RU" sz="2400" dirty="0" err="1"/>
              <a:t>виконання</a:t>
            </a:r>
            <a:r>
              <a:rPr lang="ru-RU" sz="2400" dirty="0"/>
              <a:t> </a:t>
            </a:r>
            <a:r>
              <a:rPr lang="ru-RU" sz="2400" dirty="0" err="1"/>
              <a:t>зовнішньої</a:t>
            </a:r>
            <a:r>
              <a:rPr lang="ru-RU" sz="2400" dirty="0"/>
              <a:t> </a:t>
            </a:r>
            <a:r>
              <a:rPr lang="ru-RU" sz="2400" dirty="0" err="1"/>
              <a:t>функції</a:t>
            </a:r>
            <a:r>
              <a:rPr lang="ru-RU" sz="2400" dirty="0"/>
              <a:t>, </a:t>
            </a:r>
            <a:r>
              <a:rPr lang="ru-RU" sz="2400" dirty="0" err="1"/>
              <a:t>визначає</a:t>
            </a:r>
            <a:r>
              <a:rPr lang="ru-RU" sz="2400" dirty="0"/>
              <a:t> </a:t>
            </a:r>
            <a:r>
              <a:rPr lang="ru-RU" sz="2400" dirty="0" err="1"/>
              <a:t>спеціалізацію</a:t>
            </a:r>
            <a:r>
              <a:rPr lang="ru-RU" sz="2400" dirty="0"/>
              <a:t> та участь в </a:t>
            </a:r>
            <a:r>
              <a:rPr lang="ru-RU" sz="2400" dirty="0" err="1"/>
              <a:t>світовому</a:t>
            </a:r>
            <a:r>
              <a:rPr lang="ru-RU" sz="2400" dirty="0"/>
              <a:t> </a:t>
            </a:r>
            <a:r>
              <a:rPr lang="ru-RU" sz="2400" dirty="0" err="1"/>
              <a:t>туристичному</a:t>
            </a:r>
            <a:r>
              <a:rPr lang="ru-RU" sz="2400" dirty="0"/>
              <a:t> </a:t>
            </a:r>
            <a:r>
              <a:rPr lang="ru-RU" sz="2400" dirty="0" err="1"/>
              <a:t>процесі</a:t>
            </a:r>
            <a:r>
              <a:rPr lang="ru-RU" sz="2400" dirty="0"/>
              <a:t>. Тому методика </a:t>
            </a:r>
            <a:r>
              <a:rPr lang="ru-RU" sz="2400" dirty="0" err="1"/>
              <a:t>дослідження</a:t>
            </a:r>
            <a:r>
              <a:rPr lang="ru-RU" sz="2400" dirty="0"/>
              <a:t> </a:t>
            </a:r>
            <a:r>
              <a:rPr lang="ru-RU" sz="2400" dirty="0" err="1"/>
              <a:t>національного</a:t>
            </a:r>
            <a:r>
              <a:rPr lang="ru-RU" sz="2400" dirty="0"/>
              <a:t> </a:t>
            </a:r>
            <a:r>
              <a:rPr lang="ru-RU" sz="2400" dirty="0" err="1"/>
              <a:t>туристичного</a:t>
            </a:r>
            <a:r>
              <a:rPr lang="ru-RU" sz="2400" dirty="0"/>
              <a:t> ринку повинна </a:t>
            </a:r>
            <a:r>
              <a:rPr lang="ru-RU" sz="2400" dirty="0" err="1"/>
              <a:t>відтворювати</a:t>
            </a:r>
            <a:r>
              <a:rPr lang="ru-RU" sz="2400" dirty="0"/>
              <a:t> всю </a:t>
            </a:r>
            <a:r>
              <a:rPr lang="ru-RU" sz="2400" dirty="0" err="1"/>
              <a:t>складність</a:t>
            </a:r>
            <a:r>
              <a:rPr lang="ru-RU" sz="2400" dirty="0"/>
              <a:t> та </a:t>
            </a:r>
            <a:r>
              <a:rPr lang="ru-RU" sz="2400" dirty="0" err="1"/>
              <a:t>багатоаспектність</a:t>
            </a:r>
            <a:r>
              <a:rPr lang="ru-RU" sz="2400" dirty="0"/>
              <a:t>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функціонування</a:t>
            </a:r>
            <a:r>
              <a:rPr lang="ru-RU" sz="2400" dirty="0"/>
              <a:t> як в </a:t>
            </a:r>
            <a:r>
              <a:rPr lang="ru-RU" sz="2400" dirty="0" err="1"/>
              <a:t>сфері</a:t>
            </a:r>
            <a:r>
              <a:rPr lang="ru-RU" sz="2400" dirty="0"/>
              <a:t> </a:t>
            </a:r>
            <a:r>
              <a:rPr lang="ru-RU" sz="2400" dirty="0" err="1"/>
              <a:t>міжнародного</a:t>
            </a:r>
            <a:r>
              <a:rPr lang="ru-RU" sz="2400" dirty="0"/>
              <a:t>, так і </a:t>
            </a:r>
            <a:r>
              <a:rPr lang="ru-RU" sz="2400" dirty="0" err="1"/>
              <a:t>внутрішнього</a:t>
            </a:r>
            <a:r>
              <a:rPr lang="ru-RU" sz="2400" dirty="0"/>
              <a:t> туризму. </a:t>
            </a:r>
            <a:r>
              <a:rPr lang="ru-RU" sz="2400" dirty="0" err="1"/>
              <a:t>Дослідження</a:t>
            </a:r>
            <a:r>
              <a:rPr lang="ru-RU" sz="2400" dirty="0"/>
              <a:t> </a:t>
            </a:r>
            <a:r>
              <a:rPr lang="ru-RU" sz="2400" dirty="0" err="1"/>
              <a:t>зовнішньої</a:t>
            </a:r>
            <a:r>
              <a:rPr lang="ru-RU" sz="2400" dirty="0"/>
              <a:t> </a:t>
            </a:r>
            <a:r>
              <a:rPr lang="ru-RU" sz="2400" dirty="0" err="1"/>
              <a:t>функції</a:t>
            </a:r>
            <a:r>
              <a:rPr lang="ru-RU" sz="2400" dirty="0"/>
              <a:t> </a:t>
            </a:r>
            <a:r>
              <a:rPr lang="ru-RU" sz="2400" dirty="0" err="1"/>
              <a:t>національного</a:t>
            </a:r>
            <a:r>
              <a:rPr lang="ru-RU" sz="2400" dirty="0"/>
              <a:t> ринку </a:t>
            </a:r>
            <a:r>
              <a:rPr lang="ru-RU" sz="2400" dirty="0" err="1"/>
              <a:t>туристичних</a:t>
            </a:r>
            <a:r>
              <a:rPr lang="ru-RU" sz="2400" dirty="0"/>
              <a:t> </a:t>
            </a:r>
            <a:r>
              <a:rPr lang="ru-RU" sz="2400" dirty="0" err="1"/>
              <a:t>послуг</a:t>
            </a:r>
            <a:r>
              <a:rPr lang="ru-RU" sz="2400" dirty="0"/>
              <a:t> </a:t>
            </a:r>
            <a:r>
              <a:rPr lang="ru-RU" sz="2400" dirty="0" err="1"/>
              <a:t>передбачає</a:t>
            </a:r>
            <a:r>
              <a:rPr lang="ru-RU" sz="2400" dirty="0"/>
              <a:t> </a:t>
            </a:r>
            <a:r>
              <a:rPr lang="ru-RU" sz="2400" dirty="0" err="1"/>
              <a:t>оцінку</a:t>
            </a:r>
            <a:r>
              <a:rPr lang="ru-RU" sz="2400" dirty="0"/>
              <a:t>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макроположення</a:t>
            </a:r>
            <a:r>
              <a:rPr lang="ru-RU" sz="2400" dirty="0"/>
              <a:t> як </a:t>
            </a:r>
            <a:r>
              <a:rPr lang="ru-RU" sz="2400" dirty="0" err="1"/>
              <a:t>суб'єкта</a:t>
            </a:r>
            <a:r>
              <a:rPr lang="ru-RU" sz="2400" dirty="0"/>
              <a:t> </a:t>
            </a:r>
            <a:r>
              <a:rPr lang="ru-RU" sz="2400" dirty="0" err="1"/>
              <a:t>світового</a:t>
            </a:r>
            <a:r>
              <a:rPr lang="ru-RU" sz="2400" dirty="0"/>
              <a:t> </a:t>
            </a:r>
            <a:r>
              <a:rPr lang="ru-RU" sz="2400" dirty="0" err="1"/>
              <a:t>туристичного</a:t>
            </a:r>
            <a:r>
              <a:rPr lang="ru-RU" sz="2400" dirty="0"/>
              <a:t> ринку по </a:t>
            </a:r>
            <a:r>
              <a:rPr lang="ru-RU" sz="2400" dirty="0" err="1"/>
              <a:t>відношенню</a:t>
            </a:r>
            <a:r>
              <a:rPr lang="ru-RU" sz="2400" dirty="0"/>
              <a:t> до </a:t>
            </a:r>
            <a:r>
              <a:rPr lang="ru-RU" sz="2400" dirty="0" err="1"/>
              <a:t>інших</a:t>
            </a:r>
            <a:r>
              <a:rPr lang="ru-RU" sz="2400" dirty="0"/>
              <a:t> </a:t>
            </a:r>
            <a:r>
              <a:rPr lang="ru-RU" sz="2400" dirty="0" err="1"/>
              <a:t>суб'єктів</a:t>
            </a:r>
            <a:r>
              <a:rPr lang="ru-RU" sz="2400" dirty="0"/>
              <a:t>, та </a:t>
            </a:r>
            <a:r>
              <a:rPr lang="ru-RU" sz="2400" dirty="0" err="1"/>
              <a:t>мезоположення</a:t>
            </a:r>
            <a:r>
              <a:rPr lang="ru-RU" sz="2400" dirty="0"/>
              <a:t> - по </a:t>
            </a:r>
            <a:r>
              <a:rPr lang="ru-RU" sz="2400" dirty="0" err="1"/>
              <a:t>відношенню</a:t>
            </a:r>
            <a:r>
              <a:rPr lang="ru-RU" sz="2400" dirty="0"/>
              <a:t> до </a:t>
            </a:r>
            <a:r>
              <a:rPr lang="ru-RU" sz="2400" dirty="0" err="1"/>
              <a:t>суб'єктів</a:t>
            </a:r>
            <a:r>
              <a:rPr lang="ru-RU" sz="2400" dirty="0"/>
              <a:t> </a:t>
            </a:r>
            <a:r>
              <a:rPr lang="ru-RU" sz="2400" dirty="0" err="1"/>
              <a:t>макрорегіонального</a:t>
            </a:r>
            <a:r>
              <a:rPr lang="ru-RU" sz="2400" dirty="0"/>
              <a:t> ринку </a:t>
            </a:r>
            <a:r>
              <a:rPr lang="ru-RU" sz="2400" dirty="0" err="1"/>
              <a:t>чи</a:t>
            </a:r>
            <a:r>
              <a:rPr lang="ru-RU" sz="2400" dirty="0"/>
              <a:t> </a:t>
            </a:r>
            <a:r>
              <a:rPr lang="ru-RU" sz="2400" dirty="0" err="1"/>
              <a:t>субринку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4013139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3241431" y="2063374"/>
            <a:ext cx="3412085" cy="1922512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>
                <a:solidFill>
                  <a:schemeClr val="tx1"/>
                </a:solidFill>
              </a:rPr>
              <a:t>Основними</a:t>
            </a:r>
            <a:r>
              <a:rPr lang="ru-RU" dirty="0">
                <a:solidFill>
                  <a:schemeClr val="tx1"/>
                </a:solidFill>
              </a:rPr>
              <a:t> принципами рекламного </a:t>
            </a:r>
            <a:r>
              <a:rPr lang="ru-RU" dirty="0" err="1">
                <a:solidFill>
                  <a:schemeClr val="tx1"/>
                </a:solidFill>
              </a:rPr>
              <a:t>дослідження</a:t>
            </a:r>
            <a:r>
              <a:rPr lang="ru-RU" dirty="0">
                <a:solidFill>
                  <a:schemeClr val="tx1"/>
                </a:solidFill>
              </a:rPr>
              <a:t> ринку є:</a:t>
            </a:r>
          </a:p>
        </p:txBody>
      </p:sp>
      <p:cxnSp>
        <p:nvCxnSpPr>
          <p:cNvPr id="10" name="Прямая со стрелкой 9"/>
          <p:cNvCxnSpPr/>
          <p:nvPr/>
        </p:nvCxnSpPr>
        <p:spPr>
          <a:xfrm flipV="1">
            <a:off x="4981318" y="1400022"/>
            <a:ext cx="580" cy="6633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>
            <a:off x="2555776" y="3024630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6687941" y="2974384"/>
            <a:ext cx="69237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4981318" y="3985886"/>
            <a:ext cx="0" cy="7392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Скругленный прямоугольник 33"/>
          <p:cNvSpPr/>
          <p:nvPr/>
        </p:nvSpPr>
        <p:spPr>
          <a:xfrm>
            <a:off x="1043608" y="2564904"/>
            <a:ext cx="1512168" cy="1130424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 </a:t>
            </a:r>
            <a:r>
              <a:rPr lang="ru-RU" dirty="0" err="1">
                <a:solidFill>
                  <a:schemeClr val="tx1"/>
                </a:solidFill>
              </a:rPr>
              <a:t>Точність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ретельність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4089113" y="4759068"/>
            <a:ext cx="1917042" cy="108886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>
                <a:solidFill>
                  <a:schemeClr val="tx1"/>
                </a:solidFill>
              </a:rPr>
              <a:t>Об'єктивність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урахування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всіх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факторів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7380312" y="2672916"/>
            <a:ext cx="1512168" cy="9144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>
                <a:solidFill>
                  <a:schemeClr val="tx1"/>
                </a:solidFill>
              </a:rPr>
              <a:t>Системність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3923929" y="451520"/>
            <a:ext cx="2082228" cy="9144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 </a:t>
            </a:r>
            <a:r>
              <a:rPr lang="ru-RU" dirty="0" err="1">
                <a:solidFill>
                  <a:schemeClr val="tx1"/>
                </a:solidFill>
              </a:rPr>
              <a:t>Систематичність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36038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0"/>
            <a:ext cx="7776864" cy="6741368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ru-RU" sz="2400" dirty="0" err="1" smtClean="0"/>
              <a:t>Маркетингові</a:t>
            </a:r>
            <a:r>
              <a:rPr lang="ru-RU" sz="2400" dirty="0" smtClean="0"/>
              <a:t> </a:t>
            </a:r>
            <a:r>
              <a:rPr lang="ru-RU" sz="2400" dirty="0" err="1"/>
              <a:t>дослідження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ведуться</a:t>
            </a:r>
            <a:r>
              <a:rPr lang="ru-RU" sz="2400" dirty="0"/>
              <a:t> для потреб </a:t>
            </a:r>
            <a:r>
              <a:rPr lang="ru-RU" sz="2400" dirty="0" err="1"/>
              <a:t>туристичного</a:t>
            </a:r>
            <a:r>
              <a:rPr lang="ru-RU" sz="2400" dirty="0"/>
              <a:t> </a:t>
            </a:r>
            <a:r>
              <a:rPr lang="ru-RU" sz="2400" dirty="0" err="1"/>
              <a:t>підприємства</a:t>
            </a:r>
            <a:r>
              <a:rPr lang="ru-RU" sz="2400" dirty="0"/>
              <a:t>, </a:t>
            </a:r>
            <a:r>
              <a:rPr lang="ru-RU" sz="2400" dirty="0" err="1"/>
              <a:t>стосуються</a:t>
            </a:r>
            <a:r>
              <a:rPr lang="ru-RU" sz="2400" dirty="0"/>
              <a:t> </a:t>
            </a:r>
            <a:r>
              <a:rPr lang="ru-RU" sz="2400" dirty="0" err="1"/>
              <a:t>нагромадження</a:t>
            </a:r>
            <a:r>
              <a:rPr lang="ru-RU" sz="2400" dirty="0"/>
              <a:t> та </a:t>
            </a:r>
            <a:r>
              <a:rPr lang="ru-RU" sz="2400" dirty="0" err="1"/>
              <a:t>оброблення</a:t>
            </a:r>
            <a:r>
              <a:rPr lang="ru-RU" sz="2400" dirty="0"/>
              <a:t> </a:t>
            </a:r>
            <a:r>
              <a:rPr lang="ru-RU" sz="2400" dirty="0" err="1"/>
              <a:t>інформації</a:t>
            </a:r>
            <a:r>
              <a:rPr lang="ru-RU" sz="2400" dirty="0"/>
              <a:t> про</a:t>
            </a:r>
            <a:r>
              <a:rPr lang="ru-RU" sz="2400" dirty="0" smtClean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/>
              <a:t> </a:t>
            </a:r>
            <a:r>
              <a:rPr lang="ru-RU" sz="2400" dirty="0" err="1"/>
              <a:t>туристичний</a:t>
            </a:r>
            <a:r>
              <a:rPr lang="ru-RU" sz="2400" dirty="0"/>
              <a:t> </a:t>
            </a:r>
            <a:r>
              <a:rPr lang="ru-RU" sz="2400" dirty="0" err="1"/>
              <a:t>ринок</a:t>
            </a:r>
            <a:r>
              <a:rPr lang="ru-RU" sz="2400" dirty="0"/>
              <a:t>, </a:t>
            </a:r>
            <a:r>
              <a:rPr lang="ru-RU" sz="2400" dirty="0" err="1"/>
              <a:t>суб'єктів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на </a:t>
            </a:r>
            <a:r>
              <a:rPr lang="ru-RU" sz="2400" dirty="0" err="1"/>
              <a:t>ньому</a:t>
            </a:r>
            <a:r>
              <a:rPr lang="ru-RU" sz="2400" dirty="0"/>
              <a:t> </a:t>
            </a:r>
            <a:r>
              <a:rPr lang="ru-RU" sz="2400" dirty="0" err="1"/>
              <a:t>функціонують</a:t>
            </a:r>
            <a:r>
              <a:rPr lang="ru-RU" sz="2400" dirty="0" smtClean="0"/>
              <a:t>;</a:t>
            </a:r>
            <a:endParaRPr lang="ru-RU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/>
              <a:t> </a:t>
            </a:r>
            <a:r>
              <a:rPr lang="ru-RU" sz="2400" dirty="0" err="1"/>
              <a:t>ринкову</a:t>
            </a:r>
            <a:r>
              <a:rPr lang="ru-RU" sz="2400" dirty="0"/>
              <a:t> </a:t>
            </a:r>
            <a:r>
              <a:rPr lang="ru-RU" sz="2400" dirty="0" err="1"/>
              <a:t>позицію</a:t>
            </a:r>
            <a:r>
              <a:rPr lang="ru-RU" sz="2400" dirty="0"/>
              <a:t> </a:t>
            </a:r>
            <a:r>
              <a:rPr lang="ru-RU" sz="2400" dirty="0" err="1"/>
              <a:t>підприємства</a:t>
            </a:r>
            <a:r>
              <a:rPr lang="ru-RU" sz="2400" dirty="0" smtClean="0"/>
              <a:t>;</a:t>
            </a:r>
            <a:endParaRPr lang="ru-RU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err="1" smtClean="0"/>
              <a:t>конкурентне</a:t>
            </a:r>
            <a:r>
              <a:rPr lang="ru-RU" sz="2400" dirty="0" smtClean="0"/>
              <a:t> </a:t>
            </a:r>
            <a:r>
              <a:rPr lang="ru-RU" sz="2400" dirty="0" err="1"/>
              <a:t>середовище</a:t>
            </a:r>
            <a:r>
              <a:rPr lang="ru-RU" sz="2400" dirty="0" smtClean="0"/>
              <a:t>;</a:t>
            </a:r>
            <a:endParaRPr lang="ru-RU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/>
              <a:t>продаж </a:t>
            </a:r>
            <a:r>
              <a:rPr lang="ru-RU" sz="2400" dirty="0" err="1"/>
              <a:t>туристичних</a:t>
            </a:r>
            <a:r>
              <a:rPr lang="ru-RU" sz="2400" dirty="0"/>
              <a:t> </a:t>
            </a:r>
            <a:r>
              <a:rPr lang="ru-RU" sz="2400" dirty="0" err="1"/>
              <a:t>послуг</a:t>
            </a:r>
            <a:r>
              <a:rPr lang="ru-RU" sz="2400" dirty="0"/>
              <a:t> у часовому та </a:t>
            </a:r>
            <a:r>
              <a:rPr lang="ru-RU" sz="2400" dirty="0" err="1"/>
              <a:t>просторовому</a:t>
            </a:r>
            <a:r>
              <a:rPr lang="ru-RU" sz="2400" dirty="0"/>
              <a:t> </a:t>
            </a:r>
            <a:r>
              <a:rPr lang="ru-RU" sz="2400" dirty="0" err="1"/>
              <a:t>вимірі</a:t>
            </a:r>
            <a:r>
              <a:rPr lang="ru-RU" sz="2400" dirty="0" smtClean="0"/>
              <a:t>;</a:t>
            </a:r>
            <a:endParaRPr lang="ru-RU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/>
              <a:t> </a:t>
            </a:r>
            <a:r>
              <a:rPr lang="ru-RU" sz="2400" dirty="0" err="1"/>
              <a:t>поведінку</a:t>
            </a:r>
            <a:r>
              <a:rPr lang="ru-RU" sz="2400" dirty="0"/>
              <a:t> </a:t>
            </a:r>
            <a:r>
              <a:rPr lang="ru-RU" sz="2400" dirty="0" err="1"/>
              <a:t>споживачів</a:t>
            </a:r>
            <a:r>
              <a:rPr lang="ru-RU" sz="2400" dirty="0"/>
              <a:t> у </a:t>
            </a:r>
            <a:r>
              <a:rPr lang="ru-RU" sz="2400" dirty="0" err="1"/>
              <a:t>процесі</a:t>
            </a:r>
            <a:r>
              <a:rPr lang="ru-RU" sz="2400" dirty="0"/>
              <a:t> продажу</a:t>
            </a:r>
            <a:r>
              <a:rPr lang="ru-RU" sz="2400" dirty="0" smtClean="0"/>
              <a:t>;</a:t>
            </a:r>
            <a:endParaRPr lang="ru-RU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/>
              <a:t> </a:t>
            </a:r>
            <a:r>
              <a:rPr lang="ru-RU" sz="2400" dirty="0" err="1"/>
              <a:t>ступінь</a:t>
            </a:r>
            <a:r>
              <a:rPr lang="ru-RU" sz="2400" dirty="0"/>
              <a:t> </a:t>
            </a:r>
            <a:r>
              <a:rPr lang="ru-RU" sz="2400" dirty="0" err="1"/>
              <a:t>задоволення</a:t>
            </a:r>
            <a:r>
              <a:rPr lang="ru-RU" sz="2400" dirty="0"/>
              <a:t> </a:t>
            </a:r>
            <a:r>
              <a:rPr lang="ru-RU" sz="2400" dirty="0" err="1"/>
              <a:t>туристів</a:t>
            </a:r>
            <a:r>
              <a:rPr lang="ru-RU" sz="2400" dirty="0" smtClean="0"/>
              <a:t>;</a:t>
            </a:r>
            <a:endParaRPr lang="ru-RU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/>
              <a:t> </a:t>
            </a:r>
            <a:r>
              <a:rPr lang="ru-RU" sz="2400" dirty="0" err="1"/>
              <a:t>спостереження</a:t>
            </a:r>
            <a:r>
              <a:rPr lang="ru-RU" sz="2400" dirty="0"/>
              <a:t> за </a:t>
            </a:r>
            <a:r>
              <a:rPr lang="ru-RU" sz="2400" dirty="0" err="1"/>
              <a:t>цільовим</a:t>
            </a:r>
            <a:r>
              <a:rPr lang="ru-RU" sz="2400" dirty="0"/>
              <a:t> ринком</a:t>
            </a:r>
            <a:r>
              <a:rPr lang="ru-RU" sz="2400" dirty="0" smtClean="0"/>
              <a:t>;</a:t>
            </a:r>
            <a:endParaRPr lang="ru-RU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/>
              <a:t> </a:t>
            </a:r>
            <a:r>
              <a:rPr lang="ru-RU" sz="2400" dirty="0" err="1"/>
              <a:t>інструменти</a:t>
            </a:r>
            <a:r>
              <a:rPr lang="ru-RU" sz="2400" dirty="0"/>
              <a:t> </a:t>
            </a:r>
            <a:r>
              <a:rPr lang="ru-RU" sz="2400" dirty="0" err="1"/>
              <a:t>впливу</a:t>
            </a:r>
            <a:r>
              <a:rPr lang="ru-RU" sz="2400" dirty="0"/>
              <a:t> комплексу маркетингу (</a:t>
            </a:r>
            <a:r>
              <a:rPr lang="en-US" sz="2400" dirty="0"/>
              <a:t>marketing-mix</a:t>
            </a:r>
            <a:r>
              <a:rPr lang="en-US" sz="2400" dirty="0" smtClean="0"/>
              <a:t>)</a:t>
            </a:r>
            <a:r>
              <a:rPr lang="ru-RU" sz="2400" dirty="0" smtClean="0"/>
              <a:t>;</a:t>
            </a:r>
            <a:endParaRPr lang="ru-RU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err="1" smtClean="0"/>
              <a:t>прогнозування</a:t>
            </a:r>
            <a:r>
              <a:rPr lang="ru-RU" sz="2400" dirty="0" smtClean="0"/>
              <a:t> </a:t>
            </a:r>
            <a:r>
              <a:rPr lang="ru-RU" sz="2400" dirty="0" err="1"/>
              <a:t>тенденцій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 ринку на перспективу.</a:t>
            </a:r>
          </a:p>
        </p:txBody>
      </p:sp>
    </p:spTree>
    <p:extLst>
      <p:ext uri="{BB962C8B-B14F-4D97-AF65-F5344CB8AC3E}">
        <p14:creationId xmlns:p14="http://schemas.microsoft.com/office/powerpoint/2010/main" xmlns="" val="36808878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0"/>
            <a:ext cx="7746064" cy="1417638"/>
          </a:xfrm>
        </p:spPr>
        <p:txBody>
          <a:bodyPr>
            <a:noAutofit/>
          </a:bodyPr>
          <a:lstStyle/>
          <a:p>
            <a:r>
              <a:rPr lang="ru-RU" sz="2800" dirty="0"/>
              <a:t> </a:t>
            </a:r>
            <a:r>
              <a:rPr lang="ru-RU" sz="28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Дослідження</a:t>
            </a:r>
            <a:r>
              <a:rPr lang="ru-RU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у </a:t>
            </a:r>
            <a:r>
              <a:rPr lang="ru-RU" sz="2800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туризмі</a:t>
            </a:r>
            <a:r>
              <a:rPr lang="ru-RU" sz="2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виконують</a:t>
            </a:r>
            <a:r>
              <a:rPr lang="ru-RU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визначені</a:t>
            </a:r>
            <a:r>
              <a:rPr lang="ru-RU" sz="2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функції</a:t>
            </a:r>
            <a:r>
              <a:rPr lang="ru-RU" sz="2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 До </a:t>
            </a:r>
            <a:r>
              <a:rPr lang="ru-RU" sz="2800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основних</a:t>
            </a:r>
            <a:r>
              <a:rPr lang="ru-RU" sz="2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із</a:t>
            </a:r>
            <a:r>
              <a:rPr lang="ru-RU" sz="2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них </a:t>
            </a:r>
            <a:r>
              <a:rPr lang="ru-RU" sz="2800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можна</a:t>
            </a:r>
            <a:r>
              <a:rPr lang="ru-RU" sz="2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зарахувати</a:t>
            </a:r>
            <a:r>
              <a:rPr lang="ru-RU" sz="2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124744"/>
            <a:ext cx="7746064" cy="583264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400" dirty="0" err="1" smtClean="0"/>
              <a:t>пізнавальну</a:t>
            </a:r>
            <a:r>
              <a:rPr lang="ru-RU" sz="2400" dirty="0" smtClean="0"/>
              <a:t> </a:t>
            </a:r>
            <a:r>
              <a:rPr lang="ru-RU" sz="2400" dirty="0"/>
              <a:t>— </a:t>
            </a:r>
            <a:r>
              <a:rPr lang="ru-RU" sz="2400" dirty="0" err="1"/>
              <a:t>допомогу</a:t>
            </a:r>
            <a:r>
              <a:rPr lang="ru-RU" sz="2400" dirty="0"/>
              <a:t> у </a:t>
            </a:r>
            <a:r>
              <a:rPr lang="ru-RU" sz="2400" dirty="0" err="1"/>
              <a:t>розумінні</a:t>
            </a:r>
            <a:r>
              <a:rPr lang="ru-RU" sz="2400" dirty="0"/>
              <a:t> </a:t>
            </a:r>
            <a:r>
              <a:rPr lang="ru-RU" sz="2400" dirty="0" err="1"/>
              <a:t>процесів</a:t>
            </a:r>
            <a:r>
              <a:rPr lang="ru-RU" sz="2400" dirty="0"/>
              <a:t> і </a:t>
            </a:r>
            <a:r>
              <a:rPr lang="ru-RU" sz="2400" dirty="0" err="1"/>
              <a:t>явищ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відбуваються</a:t>
            </a:r>
            <a:r>
              <a:rPr lang="ru-RU" sz="2400" dirty="0"/>
              <a:t> у </a:t>
            </a:r>
            <a:r>
              <a:rPr lang="ru-RU" sz="2400" dirty="0" err="1"/>
              <a:t>туризмі</a:t>
            </a:r>
            <a:r>
              <a:rPr lang="ru-RU" sz="2400" dirty="0"/>
              <a:t> (</a:t>
            </a:r>
            <a:r>
              <a:rPr lang="ru-RU" sz="2400" dirty="0" err="1"/>
              <a:t>збір</a:t>
            </a:r>
            <a:r>
              <a:rPr lang="ru-RU" sz="2400" dirty="0"/>
              <a:t> </a:t>
            </a:r>
            <a:r>
              <a:rPr lang="ru-RU" sz="2400" dirty="0" err="1"/>
              <a:t>даних</a:t>
            </a:r>
            <a:r>
              <a:rPr lang="ru-RU" sz="2400" dirty="0"/>
              <a:t>, </a:t>
            </a:r>
            <a:r>
              <a:rPr lang="ru-RU" sz="2400" dirty="0" err="1"/>
              <a:t>обробка</a:t>
            </a:r>
            <a:r>
              <a:rPr lang="ru-RU" sz="2400" dirty="0"/>
              <a:t>, </a:t>
            </a:r>
            <a:r>
              <a:rPr lang="ru-RU" sz="2400" dirty="0" err="1"/>
              <a:t>аналіз</a:t>
            </a:r>
            <a:r>
              <a:rPr lang="ru-RU" sz="2400" dirty="0"/>
              <a:t>, прогноз</a:t>
            </a:r>
            <a:r>
              <a:rPr lang="ru-RU" sz="2400" dirty="0" smtClean="0"/>
              <a:t>);</a:t>
            </a:r>
            <a:endParaRPr lang="ru-RU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err="1" smtClean="0"/>
              <a:t>діагностичну</a:t>
            </a:r>
            <a:r>
              <a:rPr lang="ru-RU" sz="2400" dirty="0" smtClean="0"/>
              <a:t> </a:t>
            </a:r>
            <a:r>
              <a:rPr lang="ru-RU" sz="2400" dirty="0"/>
              <a:t>— </a:t>
            </a:r>
            <a:r>
              <a:rPr lang="ru-RU" sz="2400" dirty="0" err="1"/>
              <a:t>допомогу</a:t>
            </a:r>
            <a:r>
              <a:rPr lang="ru-RU" sz="2400" dirty="0"/>
              <a:t> у </a:t>
            </a:r>
            <a:r>
              <a:rPr lang="ru-RU" sz="2400" dirty="0" err="1"/>
              <a:t>прийнятті</a:t>
            </a:r>
            <a:r>
              <a:rPr lang="ru-RU" sz="2400" dirty="0"/>
              <a:t> </a:t>
            </a:r>
            <a:r>
              <a:rPr lang="ru-RU" sz="2400" dirty="0" err="1"/>
              <a:t>рішень</a:t>
            </a:r>
            <a:r>
              <a:rPr lang="ru-RU" sz="2400" dirty="0"/>
              <a:t> (</a:t>
            </a:r>
            <a:r>
              <a:rPr lang="ru-RU" sz="2400" dirty="0" err="1"/>
              <a:t>ідентифікація</a:t>
            </a:r>
            <a:r>
              <a:rPr lang="ru-RU" sz="2400" dirty="0"/>
              <a:t> </a:t>
            </a:r>
            <a:r>
              <a:rPr lang="ru-RU" sz="2400" dirty="0" err="1"/>
              <a:t>засобів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можуть</a:t>
            </a:r>
            <a:r>
              <a:rPr lang="ru-RU" sz="2400" dirty="0"/>
              <a:t> </a:t>
            </a:r>
            <a:r>
              <a:rPr lang="ru-RU" sz="2400" dirty="0" err="1"/>
              <a:t>впливати</a:t>
            </a:r>
            <a:r>
              <a:rPr lang="ru-RU" sz="2400" dirty="0"/>
              <a:t> на попит та </a:t>
            </a:r>
            <a:r>
              <a:rPr lang="ru-RU" sz="2400" dirty="0" err="1"/>
              <a:t>визначення</a:t>
            </a:r>
            <a:r>
              <a:rPr lang="ru-RU" sz="2400" dirty="0"/>
              <a:t> оптимального </a:t>
            </a:r>
            <a:r>
              <a:rPr lang="ru-RU" sz="2400" dirty="0" err="1"/>
              <a:t>рівня</a:t>
            </a:r>
            <a:r>
              <a:rPr lang="ru-RU" sz="2400" dirty="0"/>
              <a:t> </a:t>
            </a:r>
            <a:r>
              <a:rPr lang="ru-RU" sz="2400" dirty="0" err="1"/>
              <a:t>цього</a:t>
            </a:r>
            <a:r>
              <a:rPr lang="ru-RU" sz="2400" dirty="0"/>
              <a:t> </a:t>
            </a:r>
            <a:r>
              <a:rPr lang="ru-RU" sz="2400" dirty="0" err="1"/>
              <a:t>впливу</a:t>
            </a:r>
            <a:r>
              <a:rPr lang="ru-RU" sz="2400" dirty="0" smtClean="0"/>
              <a:t>);</a:t>
            </a:r>
            <a:endParaRPr lang="ru-RU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err="1" smtClean="0"/>
              <a:t>прогнозну</a:t>
            </a:r>
            <a:r>
              <a:rPr lang="ru-RU" sz="2400" dirty="0" smtClean="0"/>
              <a:t> </a:t>
            </a:r>
            <a:r>
              <a:rPr lang="ru-RU" sz="2400" dirty="0"/>
              <a:t>— </a:t>
            </a:r>
            <a:r>
              <a:rPr lang="ru-RU" sz="2400" dirty="0" err="1"/>
              <a:t>допомогу</a:t>
            </a:r>
            <a:r>
              <a:rPr lang="ru-RU" sz="2400" dirty="0"/>
              <a:t> у </a:t>
            </a:r>
            <a:r>
              <a:rPr lang="ru-RU" sz="2400" dirty="0" err="1"/>
              <a:t>передбаченні</a:t>
            </a:r>
            <a:r>
              <a:rPr lang="ru-RU" sz="2400" dirty="0"/>
              <a:t> </a:t>
            </a:r>
            <a:r>
              <a:rPr lang="ru-RU" sz="2400" dirty="0" err="1"/>
              <a:t>майбутнього</a:t>
            </a:r>
            <a:r>
              <a:rPr lang="ru-RU" sz="2400" dirty="0"/>
              <a:t> </a:t>
            </a:r>
            <a:r>
              <a:rPr lang="ru-RU" sz="2400" dirty="0" err="1"/>
              <a:t>формування</a:t>
            </a:r>
            <a:r>
              <a:rPr lang="ru-RU" sz="2400" dirty="0"/>
              <a:t> </a:t>
            </a:r>
            <a:r>
              <a:rPr lang="ru-RU" sz="2400" dirty="0" err="1"/>
              <a:t>процесів</a:t>
            </a:r>
            <a:r>
              <a:rPr lang="ru-RU" sz="2400" dirty="0"/>
              <a:t> і </a:t>
            </a:r>
            <a:r>
              <a:rPr lang="ru-RU" sz="2400" dirty="0" err="1"/>
              <a:t>явищ</a:t>
            </a:r>
            <a:r>
              <a:rPr lang="ru-RU" sz="2400" dirty="0"/>
              <a:t> </a:t>
            </a:r>
            <a:r>
              <a:rPr lang="ru-RU" sz="2400" dirty="0" smtClean="0"/>
              <a:t>на </a:t>
            </a:r>
            <a:r>
              <a:rPr lang="ru-RU" sz="2400" dirty="0" err="1"/>
              <a:t>туристичному</a:t>
            </a:r>
            <a:r>
              <a:rPr lang="ru-RU" sz="2400" dirty="0"/>
              <a:t> ринку; </a:t>
            </a:r>
            <a:r>
              <a:rPr lang="ru-RU" sz="2400" dirty="0" err="1"/>
              <a:t>це</a:t>
            </a:r>
            <a:r>
              <a:rPr lang="ru-RU" sz="2400" dirty="0"/>
              <a:t> особливо </a:t>
            </a:r>
            <a:r>
              <a:rPr lang="ru-RU" sz="2400" dirty="0" err="1"/>
              <a:t>важливо</a:t>
            </a:r>
            <a:r>
              <a:rPr lang="ru-RU" sz="2400" dirty="0"/>
              <a:t> у </a:t>
            </a:r>
            <a:r>
              <a:rPr lang="ru-RU" sz="2400" dirty="0" err="1"/>
              <a:t>прогнозі</a:t>
            </a:r>
            <a:r>
              <a:rPr lang="ru-RU" sz="2400" dirty="0"/>
              <a:t> </a:t>
            </a:r>
            <a:r>
              <a:rPr lang="ru-RU" sz="2400" dirty="0" err="1"/>
              <a:t>обсягів</a:t>
            </a:r>
            <a:r>
              <a:rPr lang="ru-RU" sz="2400" dirty="0"/>
              <a:t> </a:t>
            </a:r>
            <a:r>
              <a:rPr lang="ru-RU" sz="2400" dirty="0" err="1"/>
              <a:t>продажів</a:t>
            </a:r>
            <a:r>
              <a:rPr lang="ru-RU" sz="2400" dirty="0"/>
              <a:t> </a:t>
            </a:r>
            <a:r>
              <a:rPr lang="ru-RU" sz="2400" dirty="0" err="1"/>
              <a:t>туристичним</a:t>
            </a:r>
            <a:r>
              <a:rPr lang="ru-RU" sz="2400" dirty="0"/>
              <a:t> </a:t>
            </a:r>
            <a:r>
              <a:rPr lang="ru-RU" sz="2400" dirty="0" err="1"/>
              <a:t>підприємством</a:t>
            </a:r>
            <a:r>
              <a:rPr lang="ru-RU" sz="2400" dirty="0"/>
              <a:t> і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найближчими</a:t>
            </a:r>
            <a:r>
              <a:rPr lang="ru-RU" sz="2400" dirty="0"/>
              <a:t> конкурентами; </a:t>
            </a:r>
            <a:r>
              <a:rPr lang="ru-RU" sz="2400" dirty="0" err="1"/>
              <a:t>виняткове</a:t>
            </a:r>
            <a:r>
              <a:rPr lang="ru-RU" sz="2400" dirty="0"/>
              <a:t> </a:t>
            </a:r>
            <a:r>
              <a:rPr lang="ru-RU" sz="2400" dirty="0" err="1"/>
              <a:t>місце</a:t>
            </a:r>
            <a:r>
              <a:rPr lang="ru-RU" sz="2400" dirty="0"/>
              <a:t> тут </a:t>
            </a:r>
            <a:r>
              <a:rPr lang="ru-RU" sz="2400" dirty="0" err="1"/>
              <a:t>займає</a:t>
            </a:r>
            <a:r>
              <a:rPr lang="ru-RU" sz="2400" dirty="0"/>
              <a:t> прогноз продажу нового продукту</a:t>
            </a:r>
            <a:r>
              <a:rPr lang="ru-RU" sz="2400" dirty="0" smtClean="0"/>
              <a:t>;</a:t>
            </a:r>
            <a:endParaRPr lang="ru-RU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err="1" smtClean="0"/>
              <a:t>контрольну</a:t>
            </a:r>
            <a:r>
              <a:rPr lang="ru-RU" sz="2400" dirty="0" smtClean="0"/>
              <a:t> </a:t>
            </a:r>
            <a:r>
              <a:rPr lang="ru-RU" sz="2400" dirty="0"/>
              <a:t>— </a:t>
            </a:r>
            <a:r>
              <a:rPr lang="ru-RU" sz="2400" dirty="0" err="1"/>
              <a:t>допомогу</a:t>
            </a:r>
            <a:r>
              <a:rPr lang="ru-RU" sz="2400" dirty="0"/>
              <a:t> у </a:t>
            </a:r>
            <a:r>
              <a:rPr lang="ru-RU" sz="2400" dirty="0" err="1"/>
              <a:t>перевірці</a:t>
            </a:r>
            <a:r>
              <a:rPr lang="ru-RU" sz="2400" dirty="0"/>
              <a:t> </a:t>
            </a:r>
            <a:r>
              <a:rPr lang="ru-RU" sz="2400" dirty="0" err="1"/>
              <a:t>отриманих</a:t>
            </a:r>
            <a:r>
              <a:rPr lang="ru-RU" sz="2400" dirty="0"/>
              <a:t> </a:t>
            </a:r>
            <a:r>
              <a:rPr lang="ru-RU" sz="2400" dirty="0" err="1"/>
              <a:t>результатів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5631857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Додаткові джерела інформації: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82296" indent="0">
              <a:buNone/>
            </a:pPr>
            <a:r>
              <a:rPr lang="uk-UA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</a:t>
            </a:r>
          </a:p>
          <a:p>
            <a:pPr marL="82296" indent="0"/>
            <a:r>
              <a:rPr lang="ru-RU" dirty="0" smtClean="0"/>
              <a:t>Булатова О.В.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міжнародною</a:t>
            </a:r>
            <a:r>
              <a:rPr lang="ru-RU" dirty="0" smtClean="0"/>
              <a:t> </a:t>
            </a:r>
            <a:r>
              <a:rPr lang="ru-RU" dirty="0" err="1" smtClean="0"/>
              <a:t>конкурентоспроможністю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: </a:t>
            </a:r>
            <a:r>
              <a:rPr lang="ru-RU" dirty="0" err="1" smtClean="0"/>
              <a:t>навч</a:t>
            </a:r>
            <a:r>
              <a:rPr lang="ru-RU" dirty="0" smtClean="0"/>
              <a:t>. </a:t>
            </a:r>
            <a:r>
              <a:rPr lang="ru-RU" dirty="0" err="1" smtClean="0"/>
              <a:t>посіб</a:t>
            </a:r>
            <a:r>
              <a:rPr lang="ru-RU" dirty="0" smtClean="0"/>
              <a:t>. / О.В. Булатова, О.А. </a:t>
            </a:r>
            <a:r>
              <a:rPr lang="ru-RU" dirty="0" err="1" smtClean="0"/>
              <a:t>Беззубченко</a:t>
            </a:r>
            <a:r>
              <a:rPr lang="ru-RU" dirty="0" smtClean="0"/>
              <a:t>. </a:t>
            </a:r>
            <a:r>
              <a:rPr lang="ru-RU" dirty="0" err="1" smtClean="0"/>
              <a:t>Маріуполь</a:t>
            </a:r>
            <a:r>
              <a:rPr lang="ru-RU" dirty="0" smtClean="0"/>
              <a:t>: МДГУ, 2009. 152 </a:t>
            </a:r>
            <a:r>
              <a:rPr lang="ru-RU" dirty="0" smtClean="0"/>
              <a:t>с</a:t>
            </a:r>
          </a:p>
          <a:p>
            <a:pPr marL="82296" indent="0"/>
            <a:r>
              <a:rPr lang="en-US" dirty="0" smtClean="0"/>
              <a:t>UNWTO Annual Report: - URL: </a:t>
            </a:r>
            <a:r>
              <a:rPr lang="en-US" u="sng" dirty="0" smtClean="0">
                <a:hlinkClick r:id="rId2"/>
              </a:rPr>
              <a:t>http://mkt.unwto.org/sites/all/files/docpdf/unwtohighlights11enlr.pdf</a:t>
            </a:r>
            <a:r>
              <a:rPr lang="en-US" dirty="0" smtClean="0"/>
              <a:t/>
            </a:r>
            <a:br>
              <a:rPr lang="en-US" dirty="0" smtClean="0"/>
            </a:br>
            <a:endParaRPr lang="uk-UA" dirty="0" smtClean="0"/>
          </a:p>
          <a:p>
            <a:pPr marL="82296" indent="0"/>
            <a:r>
              <a:rPr lang="en-US" u="sng" dirty="0" smtClean="0">
                <a:hlinkClick r:id="rId3"/>
              </a:rPr>
              <a:t>UNWTO </a:t>
            </a:r>
            <a:r>
              <a:rPr lang="en-US" u="sng" dirty="0" smtClean="0">
                <a:hlinkClick r:id="rId3"/>
              </a:rPr>
              <a:t>Tourism Highlights (2012 Edition): - URL: https://tourlib.net/wto/WTO_highlights_2012.pdf</a:t>
            </a:r>
            <a:endParaRPr lang="uk-UA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0641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Компетенції: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Здатність</a:t>
            </a:r>
            <a:r>
              <a:rPr lang="ru-RU" dirty="0" smtClean="0"/>
              <a:t> до </a:t>
            </a:r>
            <a:r>
              <a:rPr lang="ru-RU" dirty="0" err="1" smtClean="0"/>
              <a:t>пошуку</a:t>
            </a:r>
            <a:r>
              <a:rPr lang="ru-RU" dirty="0" smtClean="0"/>
              <a:t>, </a:t>
            </a:r>
            <a:r>
              <a:rPr lang="ru-RU" dirty="0" err="1" smtClean="0"/>
              <a:t>оброблення</a:t>
            </a:r>
            <a:r>
              <a:rPr lang="ru-RU" dirty="0" smtClean="0"/>
              <a:t> та </a:t>
            </a:r>
            <a:r>
              <a:rPr lang="ru-RU" dirty="0" err="1" smtClean="0"/>
              <a:t>аналізу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джерел</a:t>
            </a:r>
            <a:r>
              <a:rPr lang="ru-RU" dirty="0" smtClean="0"/>
              <a:t>;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працювати</a:t>
            </a:r>
            <a:r>
              <a:rPr lang="ru-RU" dirty="0" smtClean="0"/>
              <a:t> в </a:t>
            </a:r>
            <a:r>
              <a:rPr lang="ru-RU" dirty="0" err="1" smtClean="0"/>
              <a:t>міжнародному</a:t>
            </a:r>
            <a:r>
              <a:rPr lang="ru-RU" dirty="0" smtClean="0"/>
              <a:t> </a:t>
            </a:r>
            <a:r>
              <a:rPr lang="ru-RU" dirty="0" err="1" smtClean="0"/>
              <a:t>контексті</a:t>
            </a:r>
            <a:r>
              <a:rPr lang="ru-RU" dirty="0" smtClean="0"/>
              <a:t>; </a:t>
            </a:r>
            <a:endParaRPr lang="ru-RU" dirty="0" smtClean="0"/>
          </a:p>
          <a:p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принципів</a:t>
            </a:r>
            <a:r>
              <a:rPr lang="ru-RU" dirty="0" smtClean="0"/>
              <a:t>, </a:t>
            </a:r>
            <a:r>
              <a:rPr lang="ru-RU" dirty="0" err="1" smtClean="0"/>
              <a:t>процесів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технологій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суб’єкта</a:t>
            </a:r>
            <a:r>
              <a:rPr lang="ru-RU" dirty="0" smtClean="0"/>
              <a:t> </a:t>
            </a:r>
            <a:r>
              <a:rPr lang="ru-RU" dirty="0" err="1" smtClean="0"/>
              <a:t>туристичної</a:t>
            </a:r>
            <a:r>
              <a:rPr lang="ru-RU" dirty="0" smtClean="0"/>
              <a:t> </a:t>
            </a:r>
            <a:r>
              <a:rPr lang="ru-RU" dirty="0" err="1" smtClean="0"/>
              <a:t>індустрії</a:t>
            </a:r>
            <a:r>
              <a:rPr lang="ru-RU" dirty="0" smtClean="0"/>
              <a:t> та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підсистем</a:t>
            </a:r>
            <a:r>
              <a:rPr lang="ru-RU" smtClean="0"/>
              <a:t> </a:t>
            </a:r>
            <a:endParaRPr lang="ru-RU" dirty="0"/>
          </a:p>
        </p:txBody>
      </p:sp>
    </p:spTree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-388"/>
            <a:ext cx="7920880" cy="1228998"/>
          </a:xfrm>
        </p:spPr>
        <p:txBody>
          <a:bodyPr>
            <a:noAutofit/>
          </a:bodyPr>
          <a:lstStyle/>
          <a:p>
            <a:r>
              <a:rPr lang="uk-UA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Дослідження та класифікація туристичного ринку</a:t>
            </a:r>
            <a:endParaRPr lang="ru-RU" sz="28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196752"/>
            <a:ext cx="7714104" cy="5544616"/>
          </a:xfrm>
        </p:spPr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ru-RU" sz="2400" dirty="0"/>
              <a:t>Методика </a:t>
            </a:r>
            <a:r>
              <a:rPr lang="ru-RU" sz="2400" dirty="0" err="1"/>
              <a:t>географічного</a:t>
            </a:r>
            <a:r>
              <a:rPr lang="ru-RU" sz="2400" dirty="0"/>
              <a:t> </a:t>
            </a:r>
            <a:r>
              <a:rPr lang="ru-RU" sz="2400" dirty="0" err="1"/>
              <a:t>дослідження</a:t>
            </a:r>
            <a:r>
              <a:rPr lang="ru-RU" sz="2400" dirty="0"/>
              <a:t> </a:t>
            </a:r>
            <a:r>
              <a:rPr lang="ru-RU" sz="2400" dirty="0" err="1"/>
              <a:t>туристичного</a:t>
            </a:r>
            <a:r>
              <a:rPr lang="ru-RU" sz="2400" dirty="0"/>
              <a:t> ринку </a:t>
            </a:r>
            <a:r>
              <a:rPr lang="ru-RU" sz="2400" dirty="0" err="1"/>
              <a:t>макрорівня</a:t>
            </a:r>
            <a:r>
              <a:rPr lang="ru-RU" sz="2400" dirty="0"/>
              <a:t> є </a:t>
            </a:r>
            <a:r>
              <a:rPr lang="ru-RU" sz="2400" dirty="0" err="1"/>
              <a:t>дослідженням</a:t>
            </a:r>
            <a:r>
              <a:rPr lang="ru-RU" sz="2400" dirty="0"/>
              <a:t> </a:t>
            </a:r>
            <a:r>
              <a:rPr lang="ru-RU" sz="2400" dirty="0" err="1"/>
              <a:t>особливостей</a:t>
            </a:r>
            <a:r>
              <a:rPr lang="ru-RU" sz="2400" dirty="0"/>
              <a:t> </a:t>
            </a:r>
            <a:r>
              <a:rPr lang="ru-RU" sz="2400" dirty="0" err="1"/>
              <a:t>функціонування</a:t>
            </a:r>
            <a:r>
              <a:rPr lang="ru-RU" sz="2400" dirty="0"/>
              <a:t> та </a:t>
            </a:r>
            <a:r>
              <a:rPr lang="ru-RU" sz="2400" dirty="0" err="1"/>
              <a:t>розвитку</a:t>
            </a:r>
            <a:r>
              <a:rPr lang="ru-RU" sz="2400" dirty="0"/>
              <a:t> туризму як </a:t>
            </a:r>
            <a:r>
              <a:rPr lang="ru-RU" sz="2400" dirty="0" err="1"/>
              <a:t>складової</a:t>
            </a:r>
            <a:r>
              <a:rPr lang="ru-RU" sz="2400" dirty="0"/>
              <a:t> </a:t>
            </a:r>
            <a:r>
              <a:rPr lang="ru-RU" sz="2400" dirty="0" err="1"/>
              <a:t>світового</a:t>
            </a:r>
            <a:r>
              <a:rPr lang="ru-RU" sz="2400" dirty="0"/>
              <a:t> ринку </a:t>
            </a:r>
            <a:r>
              <a:rPr lang="ru-RU" sz="2400" dirty="0" err="1"/>
              <a:t>послуг</a:t>
            </a:r>
            <a:r>
              <a:rPr lang="ru-RU" sz="2400" dirty="0"/>
              <a:t> і </a:t>
            </a:r>
            <a:r>
              <a:rPr lang="ru-RU" sz="2400" dirty="0" err="1"/>
              <a:t>полягає</a:t>
            </a:r>
            <a:r>
              <a:rPr lang="ru-RU" sz="2400" dirty="0"/>
              <a:t> в </a:t>
            </a:r>
            <a:r>
              <a:rPr lang="ru-RU" sz="2400" dirty="0" err="1"/>
              <a:t>виявленні</a:t>
            </a:r>
            <a:r>
              <a:rPr lang="ru-RU" sz="2400" dirty="0"/>
              <a:t> </a:t>
            </a:r>
            <a:r>
              <a:rPr lang="ru-RU" sz="2400" dirty="0" err="1"/>
              <a:t>механізму</a:t>
            </a:r>
            <a:r>
              <a:rPr lang="ru-RU" sz="2400" dirty="0"/>
              <a:t> </a:t>
            </a:r>
            <a:r>
              <a:rPr lang="ru-RU" sz="2400" dirty="0" err="1"/>
              <a:t>формування</a:t>
            </a:r>
            <a:r>
              <a:rPr lang="ru-RU" sz="2400" dirty="0"/>
              <a:t> </a:t>
            </a:r>
            <a:r>
              <a:rPr lang="ru-RU" sz="2400" dirty="0" err="1"/>
              <a:t>глобальних</a:t>
            </a:r>
            <a:r>
              <a:rPr lang="ru-RU" sz="2400" dirty="0"/>
              <a:t> </a:t>
            </a:r>
            <a:r>
              <a:rPr lang="ru-RU" sz="2400" dirty="0" err="1"/>
              <a:t>геопросторових</a:t>
            </a:r>
            <a:r>
              <a:rPr lang="ru-RU" sz="2400" dirty="0"/>
              <a:t> структур. </a:t>
            </a:r>
            <a:endParaRPr lang="ru-RU" sz="2400" dirty="0" smtClean="0"/>
          </a:p>
          <a:p>
            <a:pPr marL="82296" indent="0">
              <a:buNone/>
            </a:pPr>
            <a:r>
              <a:rPr lang="ru-RU" sz="2400" dirty="0" smtClean="0"/>
              <a:t>На </a:t>
            </a:r>
            <a:r>
              <a:rPr lang="ru-RU" sz="2400" dirty="0" err="1"/>
              <a:t>макрорівні</a:t>
            </a:r>
            <a:r>
              <a:rPr lang="ru-RU" sz="2400" dirty="0"/>
              <a:t> методику </a:t>
            </a:r>
            <a:r>
              <a:rPr lang="ru-RU" sz="2400" dirty="0" err="1"/>
              <a:t>дослідження</a:t>
            </a:r>
            <a:r>
              <a:rPr lang="ru-RU" sz="2400" dirty="0"/>
              <a:t> ринку </a:t>
            </a:r>
            <a:r>
              <a:rPr lang="ru-RU" sz="2400" dirty="0" err="1"/>
              <a:t>туристичних</a:t>
            </a:r>
            <a:r>
              <a:rPr lang="ru-RU" sz="2400" dirty="0"/>
              <a:t> </a:t>
            </a:r>
            <a:r>
              <a:rPr lang="ru-RU" sz="2400" dirty="0" err="1"/>
              <a:t>послуг</a:t>
            </a:r>
            <a:r>
              <a:rPr lang="ru-RU" sz="2400" dirty="0"/>
              <a:t> </a:t>
            </a:r>
            <a:r>
              <a:rPr lang="ru-RU" sz="2400" dirty="0" err="1"/>
              <a:t>можна</a:t>
            </a:r>
            <a:r>
              <a:rPr lang="ru-RU" sz="2400" dirty="0"/>
              <a:t> </a:t>
            </a:r>
            <a:r>
              <a:rPr lang="ru-RU" sz="2400" dirty="0" err="1"/>
              <a:t>представити</a:t>
            </a:r>
            <a:r>
              <a:rPr lang="ru-RU" sz="2400" dirty="0"/>
              <a:t> як </a:t>
            </a:r>
            <a:r>
              <a:rPr lang="ru-RU" sz="2400" dirty="0" err="1"/>
              <a:t>наскрізну</a:t>
            </a:r>
            <a:r>
              <a:rPr lang="ru-RU" sz="2400" dirty="0"/>
              <a:t> систему,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сполучає</a:t>
            </a:r>
            <a:r>
              <a:rPr lang="ru-RU" sz="2400" dirty="0"/>
              <a:t> </a:t>
            </a:r>
            <a:r>
              <a:rPr lang="ru-RU" sz="2400" dirty="0" err="1"/>
              <a:t>територіальні</a:t>
            </a:r>
            <a:r>
              <a:rPr lang="ru-RU" sz="2400" dirty="0"/>
              <a:t> </a:t>
            </a:r>
            <a:r>
              <a:rPr lang="ru-RU" sz="2400" dirty="0" err="1"/>
              <a:t>дослідження</a:t>
            </a:r>
            <a:r>
              <a:rPr lang="ru-RU" sz="2400" dirty="0"/>
              <a:t> </a:t>
            </a:r>
            <a:r>
              <a:rPr lang="ru-RU" sz="2400" dirty="0" err="1"/>
              <a:t>всіх</a:t>
            </a:r>
            <a:r>
              <a:rPr lang="ru-RU" sz="2400" dirty="0"/>
              <a:t> </a:t>
            </a:r>
            <a:r>
              <a:rPr lang="ru-RU" sz="2400" dirty="0" err="1"/>
              <a:t>рівнів</a:t>
            </a:r>
            <a:r>
              <a:rPr lang="ru-RU" sz="2400" dirty="0"/>
              <a:t> з </a:t>
            </a:r>
            <a:r>
              <a:rPr lang="ru-RU" sz="2400" dirty="0" err="1" smtClean="0"/>
              <a:t>галузевими</a:t>
            </a:r>
            <a:r>
              <a:rPr lang="ru-RU" sz="2400" dirty="0" smtClean="0"/>
              <a:t>.</a:t>
            </a:r>
          </a:p>
          <a:p>
            <a:pPr marL="82296" indent="0">
              <a:buNone/>
            </a:pP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Г</a:t>
            </a:r>
            <a:r>
              <a:rPr lang="ru-RU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алузеві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ринки </a:t>
            </a:r>
            <a:r>
              <a:rPr lang="ru-RU" sz="2400" dirty="0"/>
              <a:t>(</a:t>
            </a:r>
            <a:r>
              <a:rPr lang="ru-RU" sz="2400" dirty="0" err="1"/>
              <a:t>ринок</a:t>
            </a:r>
            <a:r>
              <a:rPr lang="ru-RU" sz="2400" dirty="0"/>
              <a:t> </a:t>
            </a:r>
            <a:r>
              <a:rPr lang="ru-RU" sz="2400" dirty="0" err="1"/>
              <a:t>готельних</a:t>
            </a:r>
            <a:r>
              <a:rPr lang="ru-RU" sz="2400" dirty="0"/>
              <a:t> </a:t>
            </a:r>
            <a:r>
              <a:rPr lang="ru-RU" sz="2400" dirty="0" err="1"/>
              <a:t>послуг</a:t>
            </a:r>
            <a:r>
              <a:rPr lang="ru-RU" sz="2400" dirty="0"/>
              <a:t>, </a:t>
            </a:r>
            <a:r>
              <a:rPr lang="ru-RU" sz="2400" dirty="0" err="1"/>
              <a:t>ринок</a:t>
            </a:r>
            <a:r>
              <a:rPr lang="ru-RU" sz="2400" dirty="0"/>
              <a:t> </a:t>
            </a:r>
            <a:r>
              <a:rPr lang="ru-RU" sz="2400" dirty="0" err="1"/>
              <a:t>послуг</a:t>
            </a:r>
            <a:r>
              <a:rPr lang="ru-RU" sz="2400" dirty="0"/>
              <a:t> </a:t>
            </a:r>
            <a:r>
              <a:rPr lang="ru-RU" sz="2400" dirty="0" err="1"/>
              <a:t>дозвілля</a:t>
            </a:r>
            <a:r>
              <a:rPr lang="ru-RU" sz="2400" dirty="0"/>
              <a:t> та </a:t>
            </a:r>
            <a:r>
              <a:rPr lang="ru-RU" sz="2400" dirty="0" err="1"/>
              <a:t>розваг</a:t>
            </a:r>
            <a:r>
              <a:rPr lang="ru-RU" sz="2400" dirty="0"/>
              <a:t>, </a:t>
            </a:r>
            <a:r>
              <a:rPr lang="ru-RU" sz="2400" dirty="0" err="1"/>
              <a:t>ринок</a:t>
            </a:r>
            <a:r>
              <a:rPr lang="ru-RU" sz="2400" dirty="0"/>
              <a:t> </a:t>
            </a:r>
            <a:r>
              <a:rPr lang="ru-RU" sz="2400" dirty="0" err="1"/>
              <a:t>послуг</a:t>
            </a:r>
            <a:r>
              <a:rPr lang="ru-RU" sz="2400" dirty="0"/>
              <a:t> </a:t>
            </a:r>
            <a:r>
              <a:rPr lang="ru-RU" sz="2400" dirty="0" err="1"/>
              <a:t>туроператорів</a:t>
            </a:r>
            <a:r>
              <a:rPr lang="ru-RU" sz="2400" dirty="0"/>
              <a:t> та </a:t>
            </a:r>
            <a:r>
              <a:rPr lang="ru-RU" sz="2400" dirty="0" err="1"/>
              <a:t>турагенцій</a:t>
            </a:r>
            <a:r>
              <a:rPr lang="ru-RU" sz="2400" dirty="0"/>
              <a:t> </a:t>
            </a:r>
            <a:r>
              <a:rPr lang="ru-RU" sz="2400" dirty="0" smtClean="0"/>
              <a:t>) </a:t>
            </a:r>
            <a:r>
              <a:rPr lang="ru-RU" sz="2400" dirty="0" err="1"/>
              <a:t>мають</a:t>
            </a:r>
            <a:r>
              <a:rPr lang="ru-RU" sz="2400" dirty="0"/>
              <a:t> </a:t>
            </a:r>
            <a:r>
              <a:rPr lang="ru-RU" sz="2400" dirty="0" err="1"/>
              <a:t>ті</a:t>
            </a:r>
            <a:r>
              <a:rPr lang="ru-RU" sz="2400" dirty="0"/>
              <a:t> ж </a:t>
            </a:r>
            <a:r>
              <a:rPr lang="ru-RU" sz="2400" dirty="0" err="1"/>
              <a:t>рівні</a:t>
            </a:r>
            <a:r>
              <a:rPr lang="ru-RU" sz="2400" dirty="0"/>
              <a:t> </a:t>
            </a:r>
            <a:r>
              <a:rPr lang="ru-RU" sz="2400" dirty="0" err="1"/>
              <a:t>територіальної</a:t>
            </a:r>
            <a:r>
              <a:rPr lang="ru-RU" sz="2400" dirty="0"/>
              <a:t> </a:t>
            </a:r>
            <a:r>
              <a:rPr lang="ru-RU" sz="2400" dirty="0" err="1"/>
              <a:t>організації</a:t>
            </a:r>
            <a:r>
              <a:rPr lang="ru-RU" sz="2400" dirty="0"/>
              <a:t>, але </a:t>
            </a:r>
            <a:r>
              <a:rPr lang="ru-RU" sz="2400" dirty="0" err="1"/>
              <a:t>тільки</a:t>
            </a:r>
            <a:r>
              <a:rPr lang="ru-RU" sz="2400" dirty="0"/>
              <a:t> ним </a:t>
            </a:r>
            <a:r>
              <a:rPr lang="ru-RU" sz="2400" dirty="0" err="1"/>
              <a:t>властиву</a:t>
            </a:r>
            <a:r>
              <a:rPr lang="ru-RU" sz="2400" dirty="0"/>
              <a:t> </a:t>
            </a:r>
            <a:r>
              <a:rPr lang="ru-RU" sz="2400" dirty="0" err="1"/>
              <a:t>територіальну</a:t>
            </a:r>
            <a:r>
              <a:rPr lang="ru-RU" sz="2400" dirty="0"/>
              <a:t> структуру, </a:t>
            </a:r>
            <a:r>
              <a:rPr lang="ru-RU" sz="2400" dirty="0" err="1"/>
              <a:t>обумовлену</a:t>
            </a:r>
            <a:r>
              <a:rPr lang="ru-RU" sz="2400" dirty="0"/>
              <a:t> </a:t>
            </a:r>
            <a:r>
              <a:rPr lang="ru-RU" sz="2400" dirty="0" err="1"/>
              <a:t>специфікою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r>
              <a:rPr lang="ru-RU" sz="2400" dirty="0"/>
              <a:t> і є </a:t>
            </a:r>
            <a:r>
              <a:rPr lang="ru-RU" sz="2400" dirty="0" err="1"/>
              <a:t>видовими</a:t>
            </a:r>
            <a:r>
              <a:rPr lang="ru-RU" sz="2400" dirty="0"/>
              <a:t> </a:t>
            </a:r>
            <a:r>
              <a:rPr lang="ru-RU" sz="2400" dirty="0" err="1"/>
              <a:t>субринками</a:t>
            </a:r>
            <a:r>
              <a:rPr lang="ru-RU" sz="2400" dirty="0"/>
              <a:t> </a:t>
            </a:r>
            <a:r>
              <a:rPr lang="ru-RU" sz="2400" dirty="0" err="1"/>
              <a:t>світового</a:t>
            </a:r>
            <a:r>
              <a:rPr lang="ru-RU" sz="2400" dirty="0"/>
              <a:t> </a:t>
            </a:r>
            <a:r>
              <a:rPr lang="ru-RU" sz="2400" dirty="0" err="1"/>
              <a:t>туристичного</a:t>
            </a:r>
            <a:r>
              <a:rPr lang="ru-RU" sz="2400" dirty="0"/>
              <a:t> ринку.</a:t>
            </a:r>
          </a:p>
        </p:txBody>
      </p:sp>
    </p:spTree>
    <p:extLst>
      <p:ext uri="{BB962C8B-B14F-4D97-AF65-F5344CB8AC3E}">
        <p14:creationId xmlns:p14="http://schemas.microsoft.com/office/powerpoint/2010/main" xmlns="" val="39745464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620688"/>
            <a:ext cx="7746064" cy="5843736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 основу </a:t>
            </a:r>
            <a:r>
              <a:rPr lang="ru-RU" sz="2400" dirty="0" err="1"/>
              <a:t>дослідження</a:t>
            </a:r>
            <a:r>
              <a:rPr lang="ru-RU" sz="2400" dirty="0"/>
              <a:t> такого масштабу </a:t>
            </a:r>
            <a:r>
              <a:rPr lang="ru-RU" sz="2400" dirty="0" err="1"/>
              <a:t>покладений</a:t>
            </a:r>
            <a:r>
              <a:rPr lang="ru-RU" sz="2400" dirty="0"/>
              <a:t> синтез </a:t>
            </a:r>
            <a:r>
              <a:rPr lang="ru-RU" sz="2400" dirty="0" err="1"/>
              <a:t>аналітичного</a:t>
            </a:r>
            <a:r>
              <a:rPr lang="ru-RU" sz="2400" dirty="0"/>
              <a:t> </a:t>
            </a:r>
            <a:r>
              <a:rPr lang="ru-RU" sz="2400" dirty="0" err="1"/>
              <a:t>матеріалу</a:t>
            </a:r>
            <a:r>
              <a:rPr lang="ru-RU" sz="2400" dirty="0"/>
              <a:t>, </a:t>
            </a:r>
            <a:r>
              <a:rPr lang="ru-RU" sz="2400" dirty="0" err="1"/>
              <a:t>який</a:t>
            </a:r>
            <a:r>
              <a:rPr lang="ru-RU" sz="2400" dirty="0"/>
              <a:t> </a:t>
            </a:r>
            <a:r>
              <a:rPr lang="ru-RU" sz="2400" dirty="0" err="1"/>
              <a:t>відбиває</a:t>
            </a:r>
            <a:r>
              <a:rPr lang="ru-RU" sz="2400" dirty="0"/>
              <a:t> </a:t>
            </a:r>
            <a:r>
              <a:rPr lang="ru-RU" sz="2400" dirty="0" err="1"/>
              <a:t>особливості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 </a:t>
            </a:r>
            <a:r>
              <a:rPr lang="ru-RU" sz="2400" dirty="0" err="1"/>
              <a:t>регіональних</a:t>
            </a:r>
            <a:r>
              <a:rPr lang="ru-RU" sz="2400" dirty="0"/>
              <a:t> </a:t>
            </a:r>
            <a:r>
              <a:rPr lang="ru-RU" sz="2400" dirty="0" err="1"/>
              <a:t>ринків</a:t>
            </a:r>
            <a:r>
              <a:rPr lang="ru-RU" sz="2400" dirty="0"/>
              <a:t> і </a:t>
            </a:r>
            <a:r>
              <a:rPr lang="ru-RU" sz="2400" dirty="0" err="1"/>
              <a:t>глобальні</a:t>
            </a:r>
            <a:r>
              <a:rPr lang="ru-RU" sz="2400" dirty="0"/>
              <a:t> </a:t>
            </a:r>
            <a:r>
              <a:rPr lang="ru-RU" sz="2400" dirty="0" err="1"/>
              <a:t>тенденції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 туризму як </a:t>
            </a:r>
            <a:r>
              <a:rPr lang="ru-RU" sz="2400" dirty="0" err="1"/>
              <a:t>суспільного</a:t>
            </a:r>
            <a:r>
              <a:rPr lang="ru-RU" sz="2400" dirty="0"/>
              <a:t> </a:t>
            </a:r>
            <a:r>
              <a:rPr lang="ru-RU" sz="2400" dirty="0" err="1"/>
              <a:t>явища</a:t>
            </a:r>
            <a:r>
              <a:rPr lang="ru-RU" sz="2400" dirty="0"/>
              <a:t> та як </a:t>
            </a:r>
            <a:r>
              <a:rPr lang="ru-RU" sz="2400" dirty="0" err="1"/>
              <a:t>галузі</a:t>
            </a:r>
            <a:r>
              <a:rPr lang="ru-RU" sz="2400" dirty="0"/>
              <a:t> </a:t>
            </a:r>
            <a:r>
              <a:rPr lang="ru-RU" sz="2400" dirty="0" err="1"/>
              <a:t>світового</a:t>
            </a:r>
            <a:r>
              <a:rPr lang="ru-RU" sz="2400" dirty="0"/>
              <a:t> </a:t>
            </a:r>
            <a:r>
              <a:rPr lang="ru-RU" sz="2400" dirty="0" err="1"/>
              <a:t>господарства</a:t>
            </a:r>
            <a:r>
              <a:rPr lang="ru-RU" sz="2400" dirty="0"/>
              <a:t>. </a:t>
            </a:r>
            <a:endParaRPr lang="ru-RU" sz="2400" dirty="0" smtClean="0"/>
          </a:p>
          <a:p>
            <a:pPr marL="82296" indent="0">
              <a:buNone/>
            </a:pPr>
            <a:r>
              <a:rPr lang="ru-RU" sz="2400" dirty="0" err="1" smtClean="0"/>
              <a:t>Туристичний</a:t>
            </a:r>
            <a:r>
              <a:rPr lang="ru-RU" sz="2400" dirty="0" smtClean="0"/>
              <a:t> </a:t>
            </a:r>
            <a:r>
              <a:rPr lang="ru-RU" sz="2400" dirty="0" err="1"/>
              <a:t>ринок</a:t>
            </a:r>
            <a:r>
              <a:rPr lang="ru-RU" sz="2400" dirty="0"/>
              <a:t> в </a:t>
            </a:r>
            <a:r>
              <a:rPr lang="ru-RU" sz="2400" dirty="0" err="1"/>
              <a:t>структурі</a:t>
            </a:r>
            <a:r>
              <a:rPr lang="ru-RU" sz="2400" dirty="0"/>
              <a:t> </a:t>
            </a:r>
            <a:r>
              <a:rPr lang="ru-RU" sz="2400" dirty="0" err="1"/>
              <a:t>світового</a:t>
            </a:r>
            <a:r>
              <a:rPr lang="ru-RU" sz="2400" dirty="0"/>
              <a:t> </a:t>
            </a:r>
            <a:r>
              <a:rPr lang="ru-RU" sz="2400" dirty="0" err="1"/>
              <a:t>господарства</a:t>
            </a:r>
            <a:r>
              <a:rPr lang="ru-RU" sz="2400" dirty="0"/>
              <a:t> </a:t>
            </a:r>
            <a:r>
              <a:rPr lang="ru-RU" sz="2400" dirty="0" err="1"/>
              <a:t>склався</a:t>
            </a:r>
            <a:r>
              <a:rPr lang="ru-RU" sz="2400" dirty="0"/>
              <a:t> і </a:t>
            </a:r>
            <a:r>
              <a:rPr lang="ru-RU" sz="2400" dirty="0" err="1"/>
              <a:t>діє</a:t>
            </a:r>
            <a:r>
              <a:rPr lang="ru-RU" sz="2400" dirty="0"/>
              <a:t> в </a:t>
            </a:r>
            <a:r>
              <a:rPr lang="ru-RU" sz="2400" dirty="0" err="1"/>
              <a:t>відповідних</a:t>
            </a:r>
            <a:r>
              <a:rPr lang="ru-RU" sz="2400" dirty="0"/>
              <a:t> формах, в тому </a:t>
            </a:r>
            <a:r>
              <a:rPr lang="ru-RU" sz="2400" dirty="0" err="1"/>
              <a:t>числі</a:t>
            </a:r>
            <a:r>
              <a:rPr lang="ru-RU" sz="2400" dirty="0"/>
              <a:t> й </a:t>
            </a:r>
            <a:r>
              <a:rPr lang="ru-RU" sz="2400" dirty="0" err="1"/>
              <a:t>територіальних</a:t>
            </a:r>
            <a:r>
              <a:rPr lang="ru-RU" sz="2400" dirty="0"/>
              <a:t>. </a:t>
            </a:r>
            <a:r>
              <a:rPr lang="ru-RU" sz="2400" dirty="0" err="1"/>
              <a:t>Геопросторові</a:t>
            </a:r>
            <a:r>
              <a:rPr lang="ru-RU" sz="2400" dirty="0"/>
              <a:t> </a:t>
            </a:r>
            <a:r>
              <a:rPr lang="ru-RU" sz="2400" dirty="0" err="1"/>
              <a:t>структури</a:t>
            </a:r>
            <a:r>
              <a:rPr lang="ru-RU" sz="2400" dirty="0"/>
              <a:t> </a:t>
            </a:r>
            <a:r>
              <a:rPr lang="ru-RU" sz="2400" dirty="0" err="1"/>
              <a:t>туристичного</a:t>
            </a:r>
            <a:r>
              <a:rPr lang="ru-RU" sz="2400" dirty="0"/>
              <a:t> ринку </a:t>
            </a:r>
            <a:r>
              <a:rPr lang="ru-RU" sz="2400" dirty="0" err="1"/>
              <a:t>утворюються</a:t>
            </a:r>
            <a:r>
              <a:rPr lang="ru-RU" sz="2400" dirty="0"/>
              <a:t> </a:t>
            </a:r>
            <a:r>
              <a:rPr lang="ru-RU" sz="2400" dirty="0" err="1"/>
              <a:t>під</a:t>
            </a:r>
            <a:r>
              <a:rPr lang="ru-RU" sz="2400" dirty="0"/>
              <a:t> </a:t>
            </a:r>
            <a:r>
              <a:rPr lang="ru-RU" sz="2400" dirty="0" err="1"/>
              <a:t>дією</a:t>
            </a:r>
            <a:r>
              <a:rPr lang="ru-RU" sz="2400" dirty="0"/>
              <a:t> </a:t>
            </a:r>
            <a:r>
              <a:rPr lang="ru-RU" sz="2400" dirty="0" err="1"/>
              <a:t>загального</a:t>
            </a:r>
            <a:r>
              <a:rPr lang="ru-RU" sz="2400" dirty="0"/>
              <a:t> </a:t>
            </a:r>
            <a:r>
              <a:rPr lang="ru-RU" sz="2400" dirty="0" err="1"/>
              <a:t>механізму</a:t>
            </a:r>
            <a:r>
              <a:rPr lang="ru-RU" sz="2400" dirty="0"/>
              <a:t> </a:t>
            </a:r>
            <a:r>
              <a:rPr lang="ru-RU" sz="2400" dirty="0" err="1"/>
              <a:t>функціонування</a:t>
            </a:r>
            <a:r>
              <a:rPr lang="ru-RU" sz="2400" dirty="0"/>
              <a:t> </a:t>
            </a:r>
            <a:r>
              <a:rPr lang="ru-RU" sz="2400" dirty="0" err="1"/>
              <a:t>світового</a:t>
            </a:r>
            <a:r>
              <a:rPr lang="ru-RU" sz="2400" dirty="0"/>
              <a:t> ринку і ринку </a:t>
            </a:r>
            <a:r>
              <a:rPr lang="ru-RU" sz="2400" dirty="0" err="1"/>
              <a:t>послуг</a:t>
            </a:r>
            <a:r>
              <a:rPr lang="ru-RU" sz="2400" dirty="0"/>
              <a:t> </a:t>
            </a:r>
            <a:r>
              <a:rPr lang="ru-RU" sz="2400" dirty="0" err="1"/>
              <a:t>зокрема</a:t>
            </a:r>
            <a:r>
              <a:rPr lang="ru-RU" sz="2400" dirty="0"/>
              <a:t> і є </a:t>
            </a:r>
            <a:r>
              <a:rPr lang="ru-RU" sz="2400" dirty="0" err="1"/>
              <a:t>частковим</a:t>
            </a:r>
            <a:r>
              <a:rPr lang="ru-RU" sz="2400" dirty="0"/>
              <a:t> </a:t>
            </a:r>
            <a:r>
              <a:rPr lang="ru-RU" sz="2400" dirty="0" err="1"/>
              <a:t>проявом</a:t>
            </a:r>
            <a:r>
              <a:rPr lang="ru-RU" sz="2400" dirty="0"/>
              <a:t> </a:t>
            </a:r>
            <a:r>
              <a:rPr lang="ru-RU" sz="2400" dirty="0" err="1"/>
              <a:t>світогосподарської</a:t>
            </a:r>
            <a:r>
              <a:rPr lang="ru-RU" sz="2400" dirty="0"/>
              <a:t> </a:t>
            </a:r>
            <a:r>
              <a:rPr lang="ru-RU" sz="2400" dirty="0" err="1"/>
              <a:t>організації</a:t>
            </a:r>
            <a:r>
              <a:rPr lang="ru-RU" sz="2400" dirty="0"/>
              <a:t> </a:t>
            </a:r>
            <a:r>
              <a:rPr lang="ru-RU" sz="2400" dirty="0" err="1"/>
              <a:t>суспільного</a:t>
            </a:r>
            <a:r>
              <a:rPr lang="ru-RU" sz="2400" dirty="0"/>
              <a:t> </a:t>
            </a:r>
            <a:r>
              <a:rPr lang="ru-RU" sz="2400" dirty="0" err="1"/>
              <a:t>виробництва</a:t>
            </a:r>
            <a:r>
              <a:rPr lang="ru-RU" sz="2400" dirty="0"/>
              <a:t> і </a:t>
            </a:r>
            <a:r>
              <a:rPr lang="ru-RU" sz="2400" dirty="0" err="1"/>
              <a:t>споживання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0462719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88640"/>
            <a:ext cx="7890080" cy="6480720"/>
          </a:xfr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Саме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тому в основу </a:t>
            </a: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макрорегіонального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дослідження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покладені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загальні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суспільно-географічні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закони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і </a:t>
            </a: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закономірності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Такий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підхід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(</a:t>
            </a: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від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часткового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до </a:t>
            </a: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загального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і </a:t>
            </a: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від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узагальнення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до </a:t>
            </a: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визначення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часткових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проявів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 </a:t>
            </a: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дозволяє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визначити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</a:t>
            </a:r>
            <a:endParaRPr lang="ru-RU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/>
              <a:t> </a:t>
            </a:r>
            <a:r>
              <a:rPr lang="ru-RU" sz="2400" dirty="0" err="1"/>
              <a:t>динаміку</a:t>
            </a:r>
            <a:r>
              <a:rPr lang="ru-RU" sz="2400" dirty="0"/>
              <a:t> </a:t>
            </a:r>
            <a:r>
              <a:rPr lang="ru-RU" sz="2400" dirty="0" err="1"/>
              <a:t>туристичного</a:t>
            </a:r>
            <a:r>
              <a:rPr lang="ru-RU" sz="2400" dirty="0"/>
              <a:t> </a:t>
            </a:r>
            <a:r>
              <a:rPr lang="ru-RU" sz="2400" dirty="0" err="1"/>
              <a:t>процесу</a:t>
            </a:r>
            <a:r>
              <a:rPr lang="ru-RU" sz="2400" dirty="0"/>
              <a:t> як </a:t>
            </a:r>
            <a:r>
              <a:rPr lang="ru-RU" sz="2400" dirty="0" err="1"/>
              <a:t>процесу</a:t>
            </a:r>
            <a:r>
              <a:rPr lang="ru-RU" sz="2400" dirty="0"/>
              <a:t> </a:t>
            </a:r>
            <a:r>
              <a:rPr lang="ru-RU" sz="2400" dirty="0" err="1"/>
              <a:t>споживання</a:t>
            </a:r>
            <a:r>
              <a:rPr lang="ru-RU" sz="2400" dirty="0"/>
              <a:t> </a:t>
            </a:r>
            <a:r>
              <a:rPr lang="ru-RU" sz="2400" dirty="0" err="1"/>
              <a:t>специфічних</a:t>
            </a:r>
            <a:r>
              <a:rPr lang="ru-RU" sz="2400" dirty="0"/>
              <a:t> благ, </a:t>
            </a:r>
            <a:r>
              <a:rPr lang="ru-RU" sz="2400" dirty="0" err="1"/>
              <a:t>послуг</a:t>
            </a:r>
            <a:r>
              <a:rPr lang="ru-RU" sz="2400" dirty="0"/>
              <a:t> та </a:t>
            </a:r>
            <a:r>
              <a:rPr lang="ru-RU" sz="2400" dirty="0" err="1"/>
              <a:t>товарів</a:t>
            </a:r>
            <a:r>
              <a:rPr lang="ru-RU" sz="2400" dirty="0"/>
              <a:t>;</a:t>
            </a:r>
          </a:p>
          <a:p>
            <a:pPr marL="82296" indent="0">
              <a:buNone/>
            </a:pPr>
            <a:endParaRPr lang="ru-RU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/>
              <a:t>структуру </a:t>
            </a:r>
            <a:r>
              <a:rPr lang="ru-RU" sz="2400" dirty="0" err="1"/>
              <a:t>споживання</a:t>
            </a:r>
            <a:r>
              <a:rPr lang="ru-RU" sz="2400" dirty="0"/>
              <a:t>, </a:t>
            </a:r>
            <a:r>
              <a:rPr lang="ru-RU" sz="2400" dirty="0" err="1"/>
              <a:t>параметризовану</a:t>
            </a:r>
            <a:r>
              <a:rPr lang="ru-RU" sz="2400" dirty="0"/>
              <a:t> до </a:t>
            </a:r>
            <a:r>
              <a:rPr lang="ru-RU" sz="2400" dirty="0" err="1"/>
              <a:t>ознак</a:t>
            </a:r>
            <a:r>
              <a:rPr lang="ru-RU" sz="2400" dirty="0"/>
              <a:t> турпродукту (за видами, формами, сезонами, </a:t>
            </a:r>
            <a:r>
              <a:rPr lang="ru-RU" sz="2400" dirty="0" err="1"/>
              <a:t>терміном</a:t>
            </a:r>
            <a:r>
              <a:rPr lang="ru-RU" sz="2400" dirty="0"/>
              <a:t>, </a:t>
            </a:r>
            <a:r>
              <a:rPr lang="ru-RU" sz="2400" dirty="0" err="1"/>
              <a:t>класом</a:t>
            </a:r>
            <a:r>
              <a:rPr lang="ru-RU" sz="2400" dirty="0"/>
              <a:t> </a:t>
            </a:r>
            <a:r>
              <a:rPr lang="ru-RU" sz="2400" dirty="0" err="1"/>
              <a:t>обслуговування</a:t>
            </a:r>
            <a:r>
              <a:rPr lang="ru-RU" sz="2400" dirty="0"/>
              <a:t>, </a:t>
            </a:r>
            <a:r>
              <a:rPr lang="ru-RU" sz="2400" dirty="0" err="1"/>
              <a:t>використанням</a:t>
            </a:r>
            <a:r>
              <a:rPr lang="ru-RU" sz="2400" dirty="0"/>
              <a:t> </a:t>
            </a:r>
            <a:r>
              <a:rPr lang="ru-RU" sz="2400" dirty="0" err="1"/>
              <a:t>транспортних</a:t>
            </a:r>
            <a:r>
              <a:rPr lang="ru-RU" sz="2400" dirty="0"/>
              <a:t> </a:t>
            </a:r>
            <a:r>
              <a:rPr lang="ru-RU" sz="2400" dirty="0" err="1"/>
              <a:t>засобів</a:t>
            </a:r>
            <a:r>
              <a:rPr lang="ru-RU" sz="2400" dirty="0"/>
              <a:t> </a:t>
            </a:r>
            <a:r>
              <a:rPr lang="ru-RU" sz="2400" dirty="0" smtClean="0"/>
              <a:t>);</a:t>
            </a:r>
          </a:p>
          <a:p>
            <a:pPr marL="82296" indent="0">
              <a:buNone/>
            </a:pPr>
            <a:endParaRPr lang="ru-RU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- </a:t>
            </a:r>
            <a:r>
              <a:rPr lang="ru-RU" sz="2400" dirty="0" err="1"/>
              <a:t>територіальну</a:t>
            </a:r>
            <a:r>
              <a:rPr lang="ru-RU" sz="2400" dirty="0"/>
              <a:t> </a:t>
            </a:r>
            <a:r>
              <a:rPr lang="ru-RU" sz="2400" dirty="0" err="1"/>
              <a:t>диференціацію</a:t>
            </a:r>
            <a:r>
              <a:rPr lang="ru-RU" sz="2400" dirty="0"/>
              <a:t> </a:t>
            </a:r>
            <a:r>
              <a:rPr lang="ru-RU" sz="2400" dirty="0" err="1"/>
              <a:t>споживання</a:t>
            </a:r>
            <a:r>
              <a:rPr lang="ru-RU" sz="2400" dirty="0"/>
              <a:t> </a:t>
            </a:r>
            <a:r>
              <a:rPr lang="ru-RU" sz="2400" dirty="0" err="1"/>
              <a:t>туристичного</a:t>
            </a:r>
            <a:r>
              <a:rPr lang="ru-RU" sz="2400" dirty="0"/>
              <a:t> продукту </a:t>
            </a:r>
            <a:r>
              <a:rPr lang="ru-RU" sz="2400" dirty="0" err="1"/>
              <a:t>залежно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кон'юнктури</a:t>
            </a:r>
            <a:r>
              <a:rPr lang="ru-RU" sz="2400" dirty="0"/>
              <a:t> ринку;</a:t>
            </a:r>
          </a:p>
        </p:txBody>
      </p:sp>
    </p:spTree>
    <p:extLst>
      <p:ext uri="{BB962C8B-B14F-4D97-AF65-F5344CB8AC3E}">
        <p14:creationId xmlns:p14="http://schemas.microsoft.com/office/powerpoint/2010/main" xmlns="" val="41866522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268760"/>
            <a:ext cx="7818072" cy="497964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 </a:t>
            </a:r>
            <a:r>
              <a:rPr lang="ru-RU" sz="2800" dirty="0" err="1"/>
              <a:t>територіальну</a:t>
            </a:r>
            <a:r>
              <a:rPr lang="ru-RU" sz="2800" dirty="0"/>
              <a:t> структуру, </a:t>
            </a:r>
            <a:r>
              <a:rPr lang="ru-RU" sz="2800" dirty="0" err="1"/>
              <a:t>зокрема</a:t>
            </a:r>
            <a:r>
              <a:rPr lang="ru-RU" sz="2800" dirty="0"/>
              <a:t>, </a:t>
            </a:r>
            <a:r>
              <a:rPr lang="ru-RU" sz="2800" dirty="0" err="1"/>
              <a:t>елементи</a:t>
            </a:r>
            <a:r>
              <a:rPr lang="ru-RU" sz="2800" dirty="0"/>
              <a:t> та </a:t>
            </a:r>
            <a:r>
              <a:rPr lang="ru-RU" sz="2800" dirty="0" err="1"/>
              <a:t>форми</a:t>
            </a:r>
            <a:r>
              <a:rPr lang="ru-RU" sz="2800" dirty="0"/>
              <a:t> </a:t>
            </a:r>
            <a:r>
              <a:rPr lang="ru-RU" sz="2800" dirty="0" err="1"/>
              <a:t>територіальної</a:t>
            </a:r>
            <a:r>
              <a:rPr lang="ru-RU" sz="2800" dirty="0"/>
              <a:t> </a:t>
            </a:r>
            <a:r>
              <a:rPr lang="ru-RU" sz="2800" dirty="0" err="1"/>
              <a:t>організації</a:t>
            </a:r>
            <a:r>
              <a:rPr lang="ru-RU" sz="2800" dirty="0"/>
              <a:t> </a:t>
            </a:r>
            <a:r>
              <a:rPr lang="ru-RU" sz="2800" dirty="0" err="1"/>
              <a:t>споживання</a:t>
            </a:r>
            <a:r>
              <a:rPr lang="ru-RU" sz="2800" dirty="0"/>
              <a:t> </a:t>
            </a:r>
            <a:r>
              <a:rPr lang="ru-RU" sz="2800" dirty="0" err="1"/>
              <a:t>туристичних</a:t>
            </a:r>
            <a:r>
              <a:rPr lang="ru-RU" sz="2800" dirty="0"/>
              <a:t> </a:t>
            </a:r>
            <a:r>
              <a:rPr lang="ru-RU" sz="2800" dirty="0" err="1"/>
              <a:t>послуг</a:t>
            </a:r>
            <a:r>
              <a:rPr lang="ru-RU" sz="2800" dirty="0"/>
              <a:t>;</a:t>
            </a:r>
          </a:p>
          <a:p>
            <a:pPr marL="82296" indent="0">
              <a:buNone/>
            </a:pPr>
            <a:endParaRPr lang="ru-RU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err="1" smtClean="0"/>
              <a:t>системність</a:t>
            </a:r>
            <a:r>
              <a:rPr lang="ru-RU" sz="2800" dirty="0" smtClean="0"/>
              <a:t> </a:t>
            </a:r>
            <a:r>
              <a:rPr lang="ru-RU" sz="2800" dirty="0" err="1"/>
              <a:t>зв'язків</a:t>
            </a:r>
            <a:r>
              <a:rPr lang="ru-RU" sz="2800" dirty="0"/>
              <a:t> та </a:t>
            </a:r>
            <a:r>
              <a:rPr lang="ru-RU" sz="2800" dirty="0" err="1"/>
              <a:t>механізм</a:t>
            </a:r>
            <a:r>
              <a:rPr lang="ru-RU" sz="2800" dirty="0"/>
              <a:t> </a:t>
            </a:r>
            <a:r>
              <a:rPr lang="ru-RU" sz="2800" dirty="0" err="1"/>
              <a:t>формування</a:t>
            </a:r>
            <a:r>
              <a:rPr lang="ru-RU" sz="2800" dirty="0"/>
              <a:t> та </a:t>
            </a:r>
            <a:r>
              <a:rPr lang="ru-RU" sz="2800" dirty="0" err="1"/>
              <a:t>функціонування</a:t>
            </a:r>
            <a:r>
              <a:rPr lang="ru-RU" sz="2800" dirty="0"/>
              <a:t> </a:t>
            </a:r>
            <a:r>
              <a:rPr lang="ru-RU" sz="2800" dirty="0" err="1"/>
              <a:t>регіональних</a:t>
            </a:r>
            <a:r>
              <a:rPr lang="ru-RU" sz="2800" dirty="0"/>
              <a:t> </a:t>
            </a:r>
            <a:r>
              <a:rPr lang="ru-RU" sz="2800" dirty="0" err="1"/>
              <a:t>ринків</a:t>
            </a:r>
            <a:r>
              <a:rPr lang="ru-RU" sz="2800" dirty="0"/>
              <a:t> та </a:t>
            </a:r>
            <a:r>
              <a:rPr lang="ru-RU" sz="2800" dirty="0" err="1"/>
              <a:t>субринків</a:t>
            </a:r>
            <a:r>
              <a:rPr lang="ru-RU" sz="2800" dirty="0"/>
              <a:t>;</a:t>
            </a:r>
          </a:p>
          <a:p>
            <a:pPr marL="82296" indent="0">
              <a:buNone/>
            </a:pPr>
            <a:endParaRPr lang="ru-RU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err="1" smtClean="0"/>
              <a:t>форми</a:t>
            </a:r>
            <a:r>
              <a:rPr lang="ru-RU" sz="2800" dirty="0" smtClean="0"/>
              <a:t> </a:t>
            </a:r>
            <a:r>
              <a:rPr lang="ru-RU" sz="2800" dirty="0" err="1"/>
              <a:t>геопросторової</a:t>
            </a:r>
            <a:r>
              <a:rPr lang="ru-RU" sz="2800" dirty="0"/>
              <a:t> </a:t>
            </a:r>
            <a:r>
              <a:rPr lang="ru-RU" sz="2800" dirty="0" err="1"/>
              <a:t>організації</a:t>
            </a:r>
            <a:r>
              <a:rPr lang="ru-RU" sz="2800" dirty="0"/>
              <a:t> </a:t>
            </a:r>
            <a:r>
              <a:rPr lang="ru-RU" sz="2800" dirty="0" err="1"/>
              <a:t>туристичного</a:t>
            </a:r>
            <a:r>
              <a:rPr lang="ru-RU" sz="2800" dirty="0"/>
              <a:t> ринку, </a:t>
            </a:r>
            <a:r>
              <a:rPr lang="ru-RU" sz="2800" dirty="0" err="1"/>
              <a:t>їх</a:t>
            </a:r>
            <a:r>
              <a:rPr lang="ru-RU" sz="2800" dirty="0"/>
              <a:t> </a:t>
            </a:r>
            <a:r>
              <a:rPr lang="ru-RU" sz="2800" dirty="0" err="1"/>
              <a:t>взаємодію</a:t>
            </a:r>
            <a:r>
              <a:rPr lang="ru-RU" sz="2800" dirty="0"/>
              <a:t> та </a:t>
            </a:r>
            <a:r>
              <a:rPr lang="ru-RU" sz="2800" dirty="0" err="1"/>
              <a:t>ієрархію</a:t>
            </a:r>
            <a:r>
              <a:rPr lang="ru-RU" sz="2800" dirty="0"/>
              <a:t>;</a:t>
            </a:r>
          </a:p>
          <a:p>
            <a:pPr marL="82296" indent="0">
              <a:buNone/>
            </a:pPr>
            <a:endParaRPr lang="ru-RU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/>
              <a:t>напрямки </a:t>
            </a:r>
            <a:r>
              <a:rPr lang="ru-RU" sz="2800" dirty="0"/>
              <a:t>та </a:t>
            </a:r>
            <a:r>
              <a:rPr lang="ru-RU" sz="2800" dirty="0" err="1"/>
              <a:t>перспективи</a:t>
            </a:r>
            <a:r>
              <a:rPr lang="ru-RU" sz="2800" dirty="0"/>
              <a:t> </a:t>
            </a:r>
            <a:r>
              <a:rPr lang="ru-RU" sz="2800" dirty="0" err="1"/>
              <a:t>розвитку</a:t>
            </a:r>
            <a:r>
              <a:rPr lang="ru-RU" sz="2800" dirty="0"/>
              <a:t> </a:t>
            </a:r>
            <a:r>
              <a:rPr lang="ru-RU" sz="2800" dirty="0" err="1"/>
              <a:t>регіональних</a:t>
            </a:r>
            <a:r>
              <a:rPr lang="ru-RU" sz="2800" dirty="0"/>
              <a:t> </a:t>
            </a:r>
            <a:r>
              <a:rPr lang="ru-RU" sz="2800" dirty="0" err="1"/>
              <a:t>ринків</a:t>
            </a:r>
            <a:r>
              <a:rPr lang="ru-RU" sz="2800" dirty="0"/>
              <a:t> </a:t>
            </a:r>
            <a:r>
              <a:rPr lang="ru-RU" sz="2800" dirty="0" err="1"/>
              <a:t>різного</a:t>
            </a:r>
            <a:r>
              <a:rPr lang="ru-RU" sz="2800" dirty="0"/>
              <a:t> масштабу.</a:t>
            </a:r>
          </a:p>
        </p:txBody>
      </p:sp>
    </p:spTree>
    <p:extLst>
      <p:ext uri="{BB962C8B-B14F-4D97-AF65-F5344CB8AC3E}">
        <p14:creationId xmlns:p14="http://schemas.microsoft.com/office/powerpoint/2010/main" xmlns="" val="24312788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16632"/>
            <a:ext cx="7848872" cy="6624736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ru-RU" sz="2400" dirty="0" smtClean="0"/>
              <a:t>На </a:t>
            </a:r>
            <a:r>
              <a:rPr lang="ru-RU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макрорегіональному</a:t>
            </a:r>
            <a:r>
              <a:rPr lang="ru-RU" sz="2400" dirty="0" smtClean="0"/>
              <a:t> </a:t>
            </a:r>
            <a:r>
              <a:rPr lang="ru-RU" sz="2400" dirty="0" err="1"/>
              <a:t>рівні</a:t>
            </a:r>
            <a:r>
              <a:rPr lang="ru-RU" sz="2400" dirty="0"/>
              <a:t> </a:t>
            </a:r>
            <a:r>
              <a:rPr lang="ru-RU" sz="2400" dirty="0" err="1"/>
              <a:t>досліджуються</a:t>
            </a:r>
            <a:r>
              <a:rPr lang="ru-RU" sz="2400" dirty="0"/>
              <a:t> </a:t>
            </a:r>
            <a:r>
              <a:rPr lang="ru-RU" sz="2400" dirty="0" err="1"/>
              <a:t>особливості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, </a:t>
            </a:r>
            <a:r>
              <a:rPr lang="ru-RU" sz="2400" dirty="0" err="1"/>
              <a:t>функціонування</a:t>
            </a:r>
            <a:r>
              <a:rPr lang="ru-RU" sz="2400" dirty="0"/>
              <a:t> та </a:t>
            </a:r>
            <a:r>
              <a:rPr lang="ru-RU" sz="2400" dirty="0" err="1"/>
              <a:t>територіальної</a:t>
            </a:r>
            <a:r>
              <a:rPr lang="ru-RU" sz="2400" dirty="0"/>
              <a:t> </a:t>
            </a:r>
            <a:r>
              <a:rPr lang="ru-RU" sz="2400" dirty="0" err="1"/>
              <a:t>організації</a:t>
            </a:r>
            <a:r>
              <a:rPr lang="ru-RU" sz="2400" dirty="0"/>
              <a:t> </a:t>
            </a:r>
            <a:r>
              <a:rPr lang="ru-RU" sz="2400" dirty="0" err="1"/>
              <a:t>міжнародного</a:t>
            </a:r>
            <a:r>
              <a:rPr lang="ru-RU" sz="2400" dirty="0"/>
              <a:t> туризму як </a:t>
            </a: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функціонально-галузевої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/>
              <a:t>складової</a:t>
            </a:r>
            <a:r>
              <a:rPr lang="ru-RU" sz="2400" dirty="0"/>
              <a:t> </a:t>
            </a:r>
            <a:r>
              <a:rPr lang="ru-RU" sz="2400" dirty="0" err="1"/>
              <a:t>світового</a:t>
            </a:r>
            <a:r>
              <a:rPr lang="ru-RU" sz="2400" dirty="0"/>
              <a:t> ринку </a:t>
            </a:r>
            <a:r>
              <a:rPr lang="ru-RU" sz="2400" dirty="0" err="1"/>
              <a:t>послуг</a:t>
            </a:r>
            <a:r>
              <a:rPr lang="ru-RU" sz="2400" dirty="0"/>
              <a:t> та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ескпортно-імпортної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/>
              <a:t>функції</a:t>
            </a:r>
            <a:r>
              <a:rPr lang="ru-RU" sz="2400" dirty="0"/>
              <a:t> ринку </a:t>
            </a:r>
            <a:r>
              <a:rPr lang="ru-RU" sz="2400" dirty="0" err="1"/>
              <a:t>туристичних</a:t>
            </a:r>
            <a:r>
              <a:rPr lang="ru-RU" sz="2400" dirty="0"/>
              <a:t> </a:t>
            </a:r>
            <a:r>
              <a:rPr lang="ru-RU" sz="2400" dirty="0" err="1"/>
              <a:t>послуг</a:t>
            </a:r>
            <a:r>
              <a:rPr lang="ru-RU" sz="2400" dirty="0"/>
              <a:t>, </a:t>
            </a:r>
            <a:r>
              <a:rPr lang="ru-RU" sz="2400" dirty="0" err="1"/>
              <a:t>оскільки</a:t>
            </a:r>
            <a:r>
              <a:rPr lang="ru-RU" sz="2400" dirty="0"/>
              <a:t> </a:t>
            </a:r>
            <a:r>
              <a:rPr lang="ru-RU" sz="2400" dirty="0" err="1"/>
              <a:t>саме</a:t>
            </a:r>
            <a:r>
              <a:rPr lang="ru-RU" sz="2400" dirty="0"/>
              <a:t> </a:t>
            </a:r>
            <a:r>
              <a:rPr lang="ru-RU" sz="2400" dirty="0" err="1"/>
              <a:t>міжнародний</a:t>
            </a:r>
            <a:r>
              <a:rPr lang="ru-RU" sz="2400" dirty="0"/>
              <a:t> туризм є </a:t>
            </a:r>
            <a:r>
              <a:rPr lang="ru-RU" sz="2400" dirty="0" err="1"/>
              <a:t>ознакою</a:t>
            </a:r>
            <a:r>
              <a:rPr lang="ru-RU" sz="2400" dirty="0"/>
              <a:t> </a:t>
            </a:r>
            <a:r>
              <a:rPr lang="ru-RU" sz="2400" dirty="0" err="1"/>
              <a:t>глобальності</a:t>
            </a:r>
            <a:r>
              <a:rPr lang="ru-RU" sz="2400" dirty="0"/>
              <a:t> </a:t>
            </a:r>
            <a:r>
              <a:rPr lang="ru-RU" sz="2400" dirty="0" err="1"/>
              <a:t>туристичного</a:t>
            </a:r>
            <a:r>
              <a:rPr lang="ru-RU" sz="2400" dirty="0"/>
              <a:t> ринку, а з </a:t>
            </a:r>
            <a:r>
              <a:rPr lang="ru-RU" sz="2400" dirty="0" err="1"/>
              <a:t>іншого</a:t>
            </a:r>
            <a:r>
              <a:rPr lang="ru-RU" sz="2400" dirty="0"/>
              <a:t> боку, </a:t>
            </a:r>
            <a:r>
              <a:rPr lang="ru-RU" sz="2400" dirty="0" err="1"/>
              <a:t>проявом</a:t>
            </a:r>
            <a:r>
              <a:rPr lang="ru-RU" sz="2400" dirty="0"/>
              <a:t> </a:t>
            </a:r>
            <a:r>
              <a:rPr lang="ru-RU" sz="2400" dirty="0" err="1"/>
              <a:t>процесу</a:t>
            </a:r>
            <a:r>
              <a:rPr lang="ru-RU" sz="2400" dirty="0"/>
              <a:t> </a:t>
            </a:r>
            <a:r>
              <a:rPr lang="ru-RU" sz="2400" dirty="0" err="1"/>
              <a:t>глобалізації</a:t>
            </a:r>
            <a:r>
              <a:rPr lang="ru-RU" sz="2400" dirty="0" smtClean="0"/>
              <a:t>.</a:t>
            </a:r>
            <a:endParaRPr lang="ru-RU" sz="2400" dirty="0"/>
          </a:p>
          <a:p>
            <a:pPr marL="82296" indent="0">
              <a:buNone/>
            </a:pPr>
            <a:r>
              <a:rPr lang="ru-RU" sz="2400" dirty="0" err="1"/>
              <a:t>Ринок</a:t>
            </a:r>
            <a:r>
              <a:rPr lang="ru-RU" sz="2400" dirty="0"/>
              <a:t> </a:t>
            </a:r>
            <a:r>
              <a:rPr lang="ru-RU" sz="2400" dirty="0" err="1"/>
              <a:t>туристичних</a:t>
            </a:r>
            <a:r>
              <a:rPr lang="ru-RU" sz="2400" dirty="0"/>
              <a:t> </a:t>
            </a:r>
            <a:r>
              <a:rPr lang="ru-RU" sz="2400" dirty="0" err="1"/>
              <a:t>послуг</a:t>
            </a:r>
            <a:r>
              <a:rPr lang="ru-RU" sz="2400" dirty="0"/>
              <a:t>, як </a:t>
            </a:r>
            <a:r>
              <a:rPr lang="ru-RU" sz="2400" dirty="0" err="1"/>
              <a:t>складова</a:t>
            </a:r>
            <a:r>
              <a:rPr lang="ru-RU" sz="2400" dirty="0"/>
              <a:t> </a:t>
            </a:r>
            <a:r>
              <a:rPr lang="ru-RU" sz="2400" dirty="0" err="1"/>
              <a:t>світового</a:t>
            </a:r>
            <a:r>
              <a:rPr lang="ru-RU" sz="2400" dirty="0"/>
              <a:t> </a:t>
            </a:r>
            <a:r>
              <a:rPr lang="ru-RU" sz="2400" dirty="0" err="1"/>
              <a:t>господарства</a:t>
            </a:r>
            <a:r>
              <a:rPr lang="ru-RU" sz="2400" dirty="0"/>
              <a:t>, </a:t>
            </a:r>
            <a:r>
              <a:rPr lang="ru-RU" sz="2400" dirty="0" err="1"/>
              <a:t>підпорядкований</a:t>
            </a:r>
            <a:r>
              <a:rPr lang="ru-RU" sz="2400" dirty="0"/>
              <a:t> </a:t>
            </a:r>
            <a:r>
              <a:rPr lang="ru-RU" sz="2400" dirty="0" err="1"/>
              <a:t>дії</a:t>
            </a:r>
            <a:r>
              <a:rPr lang="ru-RU" sz="2400" dirty="0"/>
              <a:t> </a:t>
            </a:r>
            <a:r>
              <a:rPr lang="ru-RU" sz="2400" dirty="0" err="1"/>
              <a:t>основних</a:t>
            </a:r>
            <a:r>
              <a:rPr lang="ru-RU" sz="2400" dirty="0"/>
              <a:t> </a:t>
            </a:r>
            <a:r>
              <a:rPr lang="ru-RU" sz="2400" dirty="0" err="1"/>
              <a:t>світогосподарських</a:t>
            </a:r>
            <a:r>
              <a:rPr lang="ru-RU" sz="2400" dirty="0"/>
              <a:t> </a:t>
            </a:r>
            <a:r>
              <a:rPr lang="ru-RU" sz="2400" dirty="0" err="1"/>
              <a:t>законів</a:t>
            </a:r>
            <a:r>
              <a:rPr lang="ru-RU" sz="2400" dirty="0"/>
              <a:t> і </a:t>
            </a:r>
            <a:r>
              <a:rPr lang="ru-RU" sz="2400" dirty="0" err="1"/>
              <a:t>закономірностей</a:t>
            </a:r>
            <a:r>
              <a:rPr lang="ru-RU" sz="2400" dirty="0"/>
              <a:t> та </a:t>
            </a:r>
            <a:r>
              <a:rPr lang="ru-RU" sz="2400" dirty="0" err="1"/>
              <a:t>їх</a:t>
            </a:r>
            <a:r>
              <a:rPr lang="ru-RU" sz="2400" dirty="0"/>
              <a:t> </a:t>
            </a:r>
            <a:r>
              <a:rPr lang="ru-RU" sz="2400" dirty="0" err="1"/>
              <a:t>специфічним</a:t>
            </a:r>
            <a:r>
              <a:rPr lang="ru-RU" sz="2400" dirty="0"/>
              <a:t> </a:t>
            </a:r>
            <a:r>
              <a:rPr lang="ru-RU" sz="2400" dirty="0" err="1"/>
              <a:t>проявам</a:t>
            </a:r>
            <a:r>
              <a:rPr lang="ru-RU" sz="2400" dirty="0"/>
              <a:t> в </a:t>
            </a:r>
            <a:r>
              <a:rPr lang="ru-RU" sz="2400" dirty="0" err="1"/>
              <a:t>сфері</a:t>
            </a:r>
            <a:r>
              <a:rPr lang="ru-RU" sz="2400" dirty="0"/>
              <a:t> </a:t>
            </a:r>
            <a:r>
              <a:rPr lang="ru-RU" sz="2400" dirty="0" err="1"/>
              <a:t>послуг</a:t>
            </a:r>
            <a:r>
              <a:rPr lang="ru-RU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22857905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88640"/>
            <a:ext cx="7746064" cy="605976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Туристичний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процес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/>
              <a:t>характеризується</a:t>
            </a:r>
            <a:r>
              <a:rPr lang="ru-RU" sz="2400" dirty="0"/>
              <a:t> </a:t>
            </a:r>
            <a:r>
              <a:rPr lang="ru-RU" sz="2400" dirty="0" err="1"/>
              <a:t>туристичним</a:t>
            </a:r>
            <a:r>
              <a:rPr lang="ru-RU" sz="2400" dirty="0"/>
              <a:t> </a:t>
            </a:r>
            <a:r>
              <a:rPr lang="ru-RU" sz="2400" dirty="0" err="1"/>
              <a:t>споживанням</a:t>
            </a:r>
            <a:r>
              <a:rPr lang="ru-RU" sz="2400" dirty="0"/>
              <a:t> як </a:t>
            </a:r>
            <a:r>
              <a:rPr lang="ru-RU" sz="2400" dirty="0" err="1"/>
              <a:t>кінцевим</a:t>
            </a:r>
            <a:r>
              <a:rPr lang="ru-RU" sz="2400" dirty="0"/>
              <a:t> </a:t>
            </a:r>
            <a:r>
              <a:rPr lang="ru-RU" sz="2400" dirty="0" err="1"/>
              <a:t>виразом</a:t>
            </a:r>
            <a:r>
              <a:rPr lang="ru-RU" sz="2400" dirty="0"/>
              <a:t> </a:t>
            </a:r>
            <a:r>
              <a:rPr lang="ru-RU" sz="2400" dirty="0" err="1"/>
              <a:t>функціонування</a:t>
            </a:r>
            <a:r>
              <a:rPr lang="ru-RU" sz="2400" dirty="0"/>
              <a:t> ринку </a:t>
            </a:r>
            <a:r>
              <a:rPr lang="ru-RU" sz="2400" dirty="0" err="1"/>
              <a:t>туристичних</a:t>
            </a:r>
            <a:r>
              <a:rPr lang="ru-RU" sz="2400" dirty="0"/>
              <a:t> </a:t>
            </a:r>
            <a:r>
              <a:rPr lang="ru-RU" sz="2400" dirty="0" err="1"/>
              <a:t>послуг</a:t>
            </a:r>
            <a:r>
              <a:rPr lang="ru-RU" sz="2400" dirty="0"/>
              <a:t>. </a:t>
            </a:r>
            <a:r>
              <a:rPr lang="ru-RU" sz="2400" dirty="0" err="1"/>
              <a:t>Споживання</a:t>
            </a:r>
            <a:r>
              <a:rPr lang="ru-RU" sz="2400" dirty="0"/>
              <a:t> </a:t>
            </a:r>
            <a:r>
              <a:rPr lang="ru-RU" sz="2400" dirty="0" err="1"/>
              <a:t>туристичних</a:t>
            </a:r>
            <a:r>
              <a:rPr lang="ru-RU" sz="2400" dirty="0"/>
              <a:t> благ, </a:t>
            </a:r>
            <a:r>
              <a:rPr lang="ru-RU" sz="2400" dirty="0" err="1"/>
              <a:t>послуг</a:t>
            </a:r>
            <a:r>
              <a:rPr lang="ru-RU" sz="2400" dirty="0"/>
              <a:t> та </a:t>
            </a:r>
            <a:r>
              <a:rPr lang="ru-RU" sz="2400" dirty="0" err="1"/>
              <a:t>товарів</a:t>
            </a:r>
            <a:r>
              <a:rPr lang="ru-RU" sz="2400" dirty="0"/>
              <a:t> на глобальному </a:t>
            </a:r>
            <a:r>
              <a:rPr lang="ru-RU" sz="2400" dirty="0" err="1"/>
              <a:t>рівні</a:t>
            </a:r>
            <a:r>
              <a:rPr lang="ru-RU" sz="2400" dirty="0"/>
              <a:t> </a:t>
            </a:r>
            <a:r>
              <a:rPr lang="ru-RU" sz="2400" dirty="0" err="1"/>
              <a:t>фіксується</a:t>
            </a:r>
            <a:r>
              <a:rPr lang="ru-RU" sz="2400" dirty="0"/>
              <a:t> </a:t>
            </a:r>
            <a:r>
              <a:rPr lang="ru-RU" sz="2400" dirty="0" err="1"/>
              <a:t>обсягом</a:t>
            </a:r>
            <a:r>
              <a:rPr lang="ru-RU" sz="2400" dirty="0"/>
              <a:t>, </a:t>
            </a:r>
            <a:r>
              <a:rPr lang="ru-RU" sz="2400" dirty="0" err="1"/>
              <a:t>напрямком</a:t>
            </a:r>
            <a:r>
              <a:rPr lang="ru-RU" sz="2400" dirty="0"/>
              <a:t> та </a:t>
            </a:r>
            <a:r>
              <a:rPr lang="ru-RU" sz="2400" dirty="0" err="1"/>
              <a:t>ритмікою</a:t>
            </a:r>
            <a:r>
              <a:rPr lang="ru-RU" sz="2400" dirty="0"/>
              <a:t> </a:t>
            </a:r>
            <a:r>
              <a:rPr lang="ru-RU" sz="2400" dirty="0" err="1"/>
              <a:t>міжнародних</a:t>
            </a:r>
            <a:r>
              <a:rPr lang="ru-RU" sz="2400" dirty="0"/>
              <a:t> </a:t>
            </a:r>
            <a:r>
              <a:rPr lang="ru-RU" sz="2400" dirty="0" err="1"/>
              <a:t>туристичних</a:t>
            </a:r>
            <a:r>
              <a:rPr lang="ru-RU" sz="2400" dirty="0"/>
              <a:t> </a:t>
            </a:r>
            <a:r>
              <a:rPr lang="ru-RU" sz="2400" dirty="0" err="1"/>
              <a:t>потоків</a:t>
            </a:r>
            <a:r>
              <a:rPr lang="ru-RU" sz="2400" dirty="0" smtClean="0"/>
              <a:t>.</a:t>
            </a:r>
          </a:p>
          <a:p>
            <a:pPr marL="82296" indent="0">
              <a:buNone/>
            </a:pPr>
            <a:r>
              <a:rPr lang="ru-RU" sz="2400" dirty="0" err="1"/>
              <a:t>Тобто</a:t>
            </a:r>
            <a:r>
              <a:rPr lang="ru-RU" sz="2400" dirty="0"/>
              <a:t>, </a:t>
            </a:r>
            <a:r>
              <a:rPr lang="ru-RU" sz="2400" dirty="0" err="1"/>
              <a:t>рівень</a:t>
            </a:r>
            <a:r>
              <a:rPr lang="ru-RU" sz="2400" dirty="0"/>
              <a:t> </a:t>
            </a:r>
            <a:r>
              <a:rPr lang="ru-RU" sz="2400" dirty="0" err="1"/>
              <a:t>споживання</a:t>
            </a:r>
            <a:r>
              <a:rPr lang="ru-RU" sz="2400" dirty="0"/>
              <a:t> </a:t>
            </a:r>
            <a:r>
              <a:rPr lang="ru-RU" sz="2400" dirty="0" err="1"/>
              <a:t>залежить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рівня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 </a:t>
            </a:r>
            <a:r>
              <a:rPr lang="ru-RU" sz="2400" dirty="0" err="1"/>
              <a:t>індустрії</a:t>
            </a:r>
            <a:r>
              <a:rPr lang="ru-RU" sz="2400" dirty="0"/>
              <a:t> туризму, </a:t>
            </a:r>
            <a:r>
              <a:rPr lang="ru-RU" sz="2400" dirty="0" err="1"/>
              <a:t>оскільки</a:t>
            </a:r>
            <a:r>
              <a:rPr lang="ru-RU" sz="2400" dirty="0"/>
              <a:t> </a:t>
            </a:r>
            <a:r>
              <a:rPr lang="ru-RU" sz="2400" dirty="0" err="1"/>
              <a:t>відбиває</a:t>
            </a:r>
            <a:r>
              <a:rPr lang="ru-RU" sz="2400" dirty="0"/>
              <a:t> </a:t>
            </a:r>
            <a:r>
              <a:rPr lang="ru-RU" sz="2400" dirty="0" err="1"/>
              <a:t>якість</a:t>
            </a:r>
            <a:r>
              <a:rPr lang="ru-RU" sz="2400" dirty="0"/>
              <a:t> та </a:t>
            </a:r>
            <a:r>
              <a:rPr lang="ru-RU" sz="2400" dirty="0" err="1"/>
              <a:t>різноманітність</a:t>
            </a:r>
            <a:r>
              <a:rPr lang="ru-RU" sz="2400" dirty="0"/>
              <a:t> </a:t>
            </a:r>
            <a:r>
              <a:rPr lang="ru-RU" sz="2400" dirty="0" err="1"/>
              <a:t>пропозиції</a:t>
            </a:r>
            <a:r>
              <a:rPr lang="ru-RU" sz="2400" dirty="0"/>
              <a:t>, а </a:t>
            </a:r>
            <a:r>
              <a:rPr lang="ru-RU" sz="2400" dirty="0" err="1"/>
              <a:t>також</a:t>
            </a:r>
            <a:r>
              <a:rPr lang="ru-RU" sz="2400" dirty="0"/>
              <a:t> </a:t>
            </a:r>
            <a:r>
              <a:rPr lang="ru-RU" sz="2400" dirty="0" err="1"/>
              <a:t>рівень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 </a:t>
            </a:r>
            <a:r>
              <a:rPr lang="ru-RU" sz="2400" dirty="0" err="1"/>
              <a:t>певного</a:t>
            </a:r>
            <a:r>
              <a:rPr lang="ru-RU" sz="2400" dirty="0"/>
              <a:t> </a:t>
            </a:r>
            <a:r>
              <a:rPr lang="ru-RU" sz="2400" dirty="0" err="1"/>
              <a:t>територіального</a:t>
            </a:r>
            <a:r>
              <a:rPr lang="ru-RU" sz="2400" dirty="0"/>
              <a:t> ринку: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ємність</a:t>
            </a:r>
            <a:r>
              <a:rPr lang="ru-RU" sz="2400" dirty="0"/>
              <a:t> і </a:t>
            </a:r>
            <a:r>
              <a:rPr lang="ru-RU" sz="2400" dirty="0" err="1"/>
              <a:t>достатність</a:t>
            </a:r>
            <a:r>
              <a:rPr lang="ru-RU" sz="2400" dirty="0"/>
              <a:t> </a:t>
            </a:r>
            <a:r>
              <a:rPr lang="ru-RU" sz="2400" dirty="0" err="1"/>
              <a:t>пропозиції</a:t>
            </a:r>
            <a:r>
              <a:rPr lang="ru-RU" sz="2400" dirty="0"/>
              <a:t>, </a:t>
            </a:r>
            <a:r>
              <a:rPr lang="ru-RU" sz="2400" dirty="0" err="1"/>
              <a:t>інформаційну</a:t>
            </a:r>
            <a:r>
              <a:rPr lang="ru-RU" sz="2400" dirty="0"/>
              <a:t> </a:t>
            </a:r>
            <a:r>
              <a:rPr lang="ru-RU" sz="2400" dirty="0" err="1"/>
              <a:t>забезпеченість</a:t>
            </a:r>
            <a:r>
              <a:rPr lang="ru-RU" sz="2400" dirty="0"/>
              <a:t> </a:t>
            </a:r>
            <a:r>
              <a:rPr lang="ru-RU" sz="2400" dirty="0" err="1"/>
              <a:t>ринкової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r>
              <a:rPr lang="ru-RU" sz="2400" dirty="0"/>
              <a:t>, </a:t>
            </a:r>
            <a:r>
              <a:rPr lang="ru-RU" sz="2400" dirty="0" err="1"/>
              <a:t>сприяння</a:t>
            </a:r>
            <a:r>
              <a:rPr lang="ru-RU" sz="2400" dirty="0"/>
              <a:t> </a:t>
            </a:r>
            <a:r>
              <a:rPr lang="ru-RU" sz="2400" dirty="0" err="1"/>
              <a:t>розвиткові</a:t>
            </a:r>
            <a:r>
              <a:rPr lang="ru-RU" sz="2400" dirty="0"/>
              <a:t> </a:t>
            </a:r>
            <a:r>
              <a:rPr lang="ru-RU" sz="2400" dirty="0" err="1"/>
              <a:t>туристичного</a:t>
            </a:r>
            <a:r>
              <a:rPr lang="ru-RU" sz="2400" dirty="0"/>
              <a:t> </a:t>
            </a:r>
            <a:r>
              <a:rPr lang="ru-RU" sz="2400" dirty="0" err="1"/>
              <a:t>бізнесу</a:t>
            </a:r>
            <a:r>
              <a:rPr lang="ru-RU" sz="2400" dirty="0"/>
              <a:t> 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4061748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0"/>
            <a:ext cx="7920880" cy="1417638"/>
          </a:xfrm>
        </p:spPr>
        <p:txBody>
          <a:bodyPr>
            <a:noAutofit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Делімітація</a:t>
            </a:r>
            <a:r>
              <a:rPr lang="ru-RU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глобальних</a:t>
            </a:r>
            <a:r>
              <a:rPr lang="ru-RU" sz="2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форм </a:t>
            </a:r>
            <a:r>
              <a:rPr lang="ru-RU" sz="2800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територіальної</a:t>
            </a:r>
            <a:r>
              <a:rPr lang="ru-RU" sz="2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організації</a:t>
            </a:r>
            <a:r>
              <a:rPr lang="ru-RU" sz="2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світового</a:t>
            </a:r>
            <a:r>
              <a:rPr lang="ru-RU" sz="2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туристичного</a:t>
            </a:r>
            <a:r>
              <a:rPr lang="ru-RU" sz="2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ринку </a:t>
            </a:r>
            <a:r>
              <a:rPr lang="ru-RU" sz="2800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ґрунтується</a:t>
            </a:r>
            <a:r>
              <a:rPr lang="ru-RU" sz="2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на </a:t>
            </a:r>
            <a:r>
              <a:rPr lang="ru-RU" sz="2800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наступних</a:t>
            </a:r>
            <a:r>
              <a:rPr lang="ru-RU" sz="2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принципах: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484784"/>
            <a:ext cx="7890080" cy="51845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400" dirty="0" err="1" smtClean="0"/>
              <a:t>комплексності</a:t>
            </a:r>
            <a:r>
              <a:rPr lang="ru-RU" sz="2400" dirty="0"/>
              <a:t>, </a:t>
            </a:r>
            <a:r>
              <a:rPr lang="ru-RU" sz="2400" dirty="0" err="1"/>
              <a:t>проявом</a:t>
            </a:r>
            <a:r>
              <a:rPr lang="ru-RU" sz="2400" dirty="0"/>
              <a:t> </a:t>
            </a:r>
            <a:r>
              <a:rPr lang="ru-RU" sz="2400" dirty="0" err="1"/>
              <a:t>якої</a:t>
            </a:r>
            <a:r>
              <a:rPr lang="ru-RU" sz="2400" dirty="0"/>
              <a:t> є </a:t>
            </a:r>
            <a:r>
              <a:rPr lang="ru-RU" sz="2400" dirty="0" err="1"/>
              <a:t>виявлені</a:t>
            </a:r>
            <a:r>
              <a:rPr lang="ru-RU" sz="2400" dirty="0"/>
              <a:t> </a:t>
            </a:r>
            <a:r>
              <a:rPr lang="ru-RU" sz="2400" dirty="0" err="1"/>
              <a:t>тенденції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 та </a:t>
            </a:r>
            <a:r>
              <a:rPr lang="ru-RU" sz="2400" dirty="0" err="1"/>
              <a:t>функціонування</a:t>
            </a:r>
            <a:r>
              <a:rPr lang="ru-RU" sz="2400" dirty="0"/>
              <a:t> </a:t>
            </a:r>
            <a:r>
              <a:rPr lang="ru-RU" sz="2400" dirty="0" err="1"/>
              <a:t>певних</a:t>
            </a:r>
            <a:r>
              <a:rPr lang="ru-RU" sz="2400" dirty="0"/>
              <a:t> моделей </a:t>
            </a:r>
            <a:r>
              <a:rPr lang="ru-RU" sz="2400" dirty="0" err="1"/>
              <a:t>туристичного</a:t>
            </a:r>
            <a:r>
              <a:rPr lang="ru-RU" sz="2400" dirty="0"/>
              <a:t> ринку, </a:t>
            </a:r>
            <a:r>
              <a:rPr lang="ru-RU" sz="2400" dirty="0" err="1"/>
              <a:t>що</a:t>
            </a:r>
            <a:r>
              <a:rPr lang="ru-RU" sz="2400" dirty="0"/>
              <a:t> є </a:t>
            </a:r>
            <a:r>
              <a:rPr lang="ru-RU" sz="2400" dirty="0" err="1"/>
              <a:t>виразом</a:t>
            </a:r>
            <a:r>
              <a:rPr lang="ru-RU" sz="2400" dirty="0"/>
              <a:t> </a:t>
            </a:r>
            <a:r>
              <a:rPr lang="ru-RU" sz="2400" dirty="0" err="1"/>
              <a:t>історичного</a:t>
            </a:r>
            <a:r>
              <a:rPr lang="ru-RU" sz="2400" dirty="0"/>
              <a:t> </a:t>
            </a:r>
            <a:r>
              <a:rPr lang="ru-RU" sz="2400" dirty="0" err="1"/>
              <a:t>процесу</a:t>
            </a:r>
            <a:r>
              <a:rPr lang="ru-RU" sz="2400" dirty="0"/>
              <a:t> </a:t>
            </a:r>
            <a:r>
              <a:rPr lang="ru-RU" sz="2400" dirty="0" err="1"/>
              <a:t>формування</a:t>
            </a:r>
            <a:r>
              <a:rPr lang="ru-RU" sz="2400" dirty="0"/>
              <a:t> туризму та </a:t>
            </a:r>
            <a:r>
              <a:rPr lang="ru-RU" sz="2400" dirty="0" err="1"/>
              <a:t>сучасної</a:t>
            </a:r>
            <a:r>
              <a:rPr lang="ru-RU" sz="2400" dirty="0"/>
              <a:t> </a:t>
            </a:r>
            <a:r>
              <a:rPr lang="ru-RU" sz="2400" dirty="0" err="1"/>
              <a:t>туристичної</a:t>
            </a:r>
            <a:r>
              <a:rPr lang="ru-RU" sz="2400" dirty="0"/>
              <a:t> </a:t>
            </a:r>
            <a:r>
              <a:rPr lang="ru-RU" sz="2400" dirty="0" err="1"/>
              <a:t>політики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закріплені</a:t>
            </a:r>
            <a:r>
              <a:rPr lang="ru-RU" sz="2400" dirty="0"/>
              <a:t> в </a:t>
            </a:r>
            <a:r>
              <a:rPr lang="ru-RU" sz="2400" dirty="0" err="1"/>
              <a:t>типології</a:t>
            </a:r>
            <a:r>
              <a:rPr lang="ru-RU" sz="2400" dirty="0"/>
              <a:t> </a:t>
            </a:r>
            <a:r>
              <a:rPr lang="ru-RU" sz="2400" dirty="0" err="1"/>
              <a:t>національних</a:t>
            </a:r>
            <a:r>
              <a:rPr lang="ru-RU" sz="2400" dirty="0"/>
              <a:t> </a:t>
            </a:r>
            <a:r>
              <a:rPr lang="ru-RU" sz="2400" dirty="0" err="1"/>
              <a:t>туристичних</a:t>
            </a:r>
            <a:r>
              <a:rPr lang="ru-RU" sz="2400" dirty="0"/>
              <a:t> </a:t>
            </a:r>
            <a:r>
              <a:rPr lang="ru-RU" sz="2400" dirty="0" err="1"/>
              <a:t>ринків</a:t>
            </a:r>
            <a:r>
              <a:rPr lang="ru-RU" sz="2400" dirty="0" smtClean="0"/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/>
              <a:t> </a:t>
            </a:r>
            <a:r>
              <a:rPr lang="ru-RU" sz="2400" dirty="0" err="1"/>
              <a:t>диференціації</a:t>
            </a:r>
            <a:r>
              <a:rPr lang="ru-RU" sz="2400" dirty="0"/>
              <a:t>, яка </a:t>
            </a:r>
            <a:r>
              <a:rPr lang="ru-RU" sz="2400" dirty="0" err="1"/>
              <a:t>відображена</a:t>
            </a:r>
            <a:r>
              <a:rPr lang="ru-RU" sz="2400" dirty="0"/>
              <a:t> </a:t>
            </a:r>
            <a:r>
              <a:rPr lang="ru-RU" sz="2400" dirty="0" err="1"/>
              <a:t>рівнем</a:t>
            </a:r>
            <a:r>
              <a:rPr lang="ru-RU" sz="2400" dirty="0"/>
              <a:t> </a:t>
            </a:r>
            <a:r>
              <a:rPr lang="ru-RU" sz="2400" dirty="0" err="1"/>
              <a:t>споживання</a:t>
            </a:r>
            <a:r>
              <a:rPr lang="ru-RU" sz="2400" dirty="0"/>
              <a:t> </a:t>
            </a:r>
            <a:r>
              <a:rPr lang="ru-RU" sz="2400" dirty="0" err="1"/>
              <a:t>туристичних</a:t>
            </a:r>
            <a:r>
              <a:rPr lang="ru-RU" sz="2400" dirty="0"/>
              <a:t> </a:t>
            </a:r>
            <a:r>
              <a:rPr lang="ru-RU" sz="2400" dirty="0" err="1"/>
              <a:t>послуг</a:t>
            </a:r>
            <a:r>
              <a:rPr lang="ru-RU" sz="2400" dirty="0"/>
              <a:t> </a:t>
            </a:r>
            <a:r>
              <a:rPr lang="ru-RU" sz="2400" dirty="0" err="1"/>
              <a:t>населенням</a:t>
            </a:r>
            <a:r>
              <a:rPr lang="ru-RU" sz="2400" dirty="0"/>
              <a:t> і </a:t>
            </a:r>
            <a:r>
              <a:rPr lang="ru-RU" sz="2400" dirty="0" err="1"/>
              <a:t>залежить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рівня</a:t>
            </a:r>
            <a:r>
              <a:rPr lang="ru-RU" sz="2400" dirty="0"/>
              <a:t> </a:t>
            </a:r>
            <a:r>
              <a:rPr lang="ru-RU" sz="2400" dirty="0" err="1"/>
              <a:t>соціально-економічного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 та </a:t>
            </a:r>
            <a:r>
              <a:rPr lang="ru-RU" sz="2400" dirty="0" err="1"/>
              <a:t>життя</a:t>
            </a:r>
            <a:r>
              <a:rPr lang="ru-RU" sz="2400" dirty="0"/>
              <a:t> </a:t>
            </a:r>
            <a:r>
              <a:rPr lang="ru-RU" sz="2400" dirty="0" err="1"/>
              <a:t>населення</a:t>
            </a:r>
            <a:r>
              <a:rPr lang="ru-RU" sz="2400" dirty="0"/>
              <a:t>, </a:t>
            </a:r>
            <a:r>
              <a:rPr lang="ru-RU" sz="2400" dirty="0" err="1"/>
              <a:t>частковим</a:t>
            </a:r>
            <a:r>
              <a:rPr lang="ru-RU" sz="2400" dirty="0"/>
              <a:t> </a:t>
            </a:r>
            <a:r>
              <a:rPr lang="ru-RU" sz="2400" dirty="0" err="1"/>
              <a:t>проявом</a:t>
            </a:r>
            <a:r>
              <a:rPr lang="ru-RU" sz="2400" dirty="0"/>
              <a:t> </a:t>
            </a:r>
            <a:r>
              <a:rPr lang="ru-RU" sz="2400" dirty="0" err="1"/>
              <a:t>якої</a:t>
            </a:r>
            <a:r>
              <a:rPr lang="ru-RU" sz="2400" dirty="0"/>
              <a:t> є </a:t>
            </a:r>
            <a:r>
              <a:rPr lang="ru-RU" sz="2400" dirty="0" err="1"/>
              <a:t>територіальна</a:t>
            </a:r>
            <a:r>
              <a:rPr lang="ru-RU" sz="2400" dirty="0"/>
              <a:t> </a:t>
            </a:r>
            <a:r>
              <a:rPr lang="ru-RU" sz="2400" dirty="0" err="1"/>
              <a:t>диференціація</a:t>
            </a:r>
            <a:r>
              <a:rPr lang="ru-RU" sz="2400" dirty="0"/>
              <a:t> </a:t>
            </a:r>
            <a:r>
              <a:rPr lang="ru-RU" sz="2400" dirty="0" err="1"/>
              <a:t>туристичного</a:t>
            </a:r>
            <a:r>
              <a:rPr lang="ru-RU" sz="2400" dirty="0"/>
              <a:t> </a:t>
            </a:r>
            <a:r>
              <a:rPr lang="ru-RU" sz="2400" dirty="0" err="1"/>
              <a:t>процесу</a:t>
            </a:r>
            <a:r>
              <a:rPr lang="ru-RU" sz="2400" dirty="0"/>
              <a:t>, </a:t>
            </a:r>
            <a:r>
              <a:rPr lang="ru-RU" sz="2400" dirty="0" err="1"/>
              <a:t>виражена</a:t>
            </a:r>
            <a:r>
              <a:rPr lang="ru-RU" sz="2400" dirty="0"/>
              <a:t> через </a:t>
            </a:r>
            <a:r>
              <a:rPr lang="ru-RU" sz="2400" dirty="0" err="1"/>
              <a:t>комплексну</a:t>
            </a:r>
            <a:r>
              <a:rPr lang="ru-RU" sz="2400" dirty="0"/>
              <a:t> </a:t>
            </a:r>
            <a:r>
              <a:rPr lang="ru-RU" sz="2400" dirty="0" err="1"/>
              <a:t>оцінку</a:t>
            </a:r>
            <a:r>
              <a:rPr lang="ru-RU" sz="2400" dirty="0"/>
              <a:t> </a:t>
            </a:r>
            <a:r>
              <a:rPr lang="ru-RU" sz="2400" dirty="0" err="1"/>
              <a:t>рівня</a:t>
            </a:r>
            <a:r>
              <a:rPr lang="ru-RU" sz="2400" dirty="0"/>
              <a:t> </a:t>
            </a:r>
            <a:r>
              <a:rPr lang="ru-RU" sz="2400" dirty="0" err="1"/>
              <a:t>споживання</a:t>
            </a:r>
            <a:r>
              <a:rPr lang="ru-RU" sz="2400" dirty="0"/>
              <a:t> </a:t>
            </a:r>
            <a:r>
              <a:rPr lang="ru-RU" sz="2400" dirty="0" err="1"/>
              <a:t>туристичних</a:t>
            </a:r>
            <a:r>
              <a:rPr lang="ru-RU" sz="2400" dirty="0"/>
              <a:t> </a:t>
            </a:r>
            <a:r>
              <a:rPr lang="ru-RU" sz="2400" dirty="0" err="1"/>
              <a:t>послуг</a:t>
            </a:r>
            <a:r>
              <a:rPr lang="ru-RU" sz="24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xmlns="" val="10413080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160</TotalTime>
  <Words>970</Words>
  <Application>Microsoft Office PowerPoint</Application>
  <PresentationFormat>Экран (4:3)</PresentationFormat>
  <Paragraphs>60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Солнцестояние</vt:lpstr>
      <vt:lpstr> «Світовий ринок туристичних послуг»</vt:lpstr>
      <vt:lpstr>Компетенції:</vt:lpstr>
      <vt:lpstr>Дослідження та класифікація туристичного ринку</vt:lpstr>
      <vt:lpstr>Слайд 4</vt:lpstr>
      <vt:lpstr>Слайд 5</vt:lpstr>
      <vt:lpstr>Слайд 6</vt:lpstr>
      <vt:lpstr>Слайд 7</vt:lpstr>
      <vt:lpstr>Слайд 8</vt:lpstr>
      <vt:lpstr> Делімітація глобальних форм територіальної організації світового туристичного ринку ґрунтується на наступних принципах: </vt:lpstr>
      <vt:lpstr>Слайд 10</vt:lpstr>
      <vt:lpstr>Слайд 11</vt:lpstr>
      <vt:lpstr>Слайд 12</vt:lpstr>
      <vt:lpstr>Слайд 13</vt:lpstr>
      <vt:lpstr> Дослідження у туризмі виконують визначені функції. До основних із них можна зарахувати:</vt:lpstr>
      <vt:lpstr>Додаткові джерела інформації: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iyudin</cp:lastModifiedBy>
  <cp:revision>22</cp:revision>
  <dcterms:created xsi:type="dcterms:W3CDTF">2017-11-16T22:31:03Z</dcterms:created>
  <dcterms:modified xsi:type="dcterms:W3CDTF">2021-02-02T14:38:50Z</dcterms:modified>
</cp:coreProperties>
</file>